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4"/>
  </p:sldMasterIdLst>
  <p:notesMasterIdLst>
    <p:notesMasterId r:id="rId14"/>
  </p:notesMasterIdLst>
  <p:handoutMasterIdLst>
    <p:handoutMasterId r:id="rId15"/>
  </p:handoutMasterIdLst>
  <p:sldIdLst>
    <p:sldId id="272" r:id="rId5"/>
    <p:sldId id="260" r:id="rId6"/>
    <p:sldId id="261" r:id="rId7"/>
    <p:sldId id="262" r:id="rId8"/>
    <p:sldId id="273" r:id="rId9"/>
    <p:sldId id="270" r:id="rId10"/>
    <p:sldId id="274" r:id="rId11"/>
    <p:sldId id="266" r:id="rId12"/>
    <p:sldId id="267" r:id="rId1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111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78620" autoAdjust="0"/>
  </p:normalViewPr>
  <p:slideViewPr>
    <p:cSldViewPr>
      <p:cViewPr varScale="1">
        <p:scale>
          <a:sx n="125" d="100"/>
          <a:sy n="125" d="100"/>
        </p:scale>
        <p:origin x="2808" y="96"/>
      </p:cViewPr>
      <p:guideLst>
        <p:guide orient="horz" pos="2160"/>
        <p:guide pos="2880"/>
      </p:guideLst>
    </p:cSldViewPr>
  </p:slideViewPr>
  <p:outlineViewPr>
    <p:cViewPr>
      <p:scale>
        <a:sx n="33" d="100"/>
        <a:sy n="33" d="100"/>
      </p:scale>
      <p:origin x="42" y="9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0" d="100"/>
          <a:sy n="140" d="100"/>
        </p:scale>
        <p:origin x="-270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sz="quarter" idx="1"/>
          </p:nvPr>
        </p:nvSpPr>
        <p:spPr>
          <a:xfrm>
            <a:off x="3849688" y="0"/>
            <a:ext cx="2946400" cy="496968"/>
          </a:xfrm>
          <a:prstGeom prst="rect">
            <a:avLst/>
          </a:prstGeom>
        </p:spPr>
        <p:txBody>
          <a:bodyPr vert="horz" lIns="91440" tIns="45720" rIns="91440" bIns="45720" rtlCol="0"/>
          <a:lstStyle>
            <a:lvl1pPr algn="r">
              <a:defRPr sz="1200"/>
            </a:lvl1pPr>
          </a:lstStyle>
          <a:p>
            <a:pPr>
              <a:defRPr/>
            </a:pPr>
            <a:fld id="{9E1FE78A-E6F7-4FC1-BB9B-5D17755D2C48}" type="datetimeFigureOut">
              <a:rPr lang="en-AU"/>
              <a:pPr>
                <a:defRPr/>
              </a:pPr>
              <a:t>22/04/2025</a:t>
            </a:fld>
            <a:endParaRPr lang="en-AU"/>
          </a:p>
        </p:txBody>
      </p:sp>
      <p:sp>
        <p:nvSpPr>
          <p:cNvPr id="4" name="Footer Placeholder 3"/>
          <p:cNvSpPr>
            <a:spLocks noGrp="1"/>
          </p:cNvSpPr>
          <p:nvPr>
            <p:ph type="ftr" sz="quarter" idx="2"/>
          </p:nvPr>
        </p:nvSpPr>
        <p:spPr>
          <a:xfrm>
            <a:off x="0" y="9428083"/>
            <a:ext cx="2946400" cy="496968"/>
          </a:xfrm>
          <a:prstGeom prst="rect">
            <a:avLst/>
          </a:prstGeom>
        </p:spPr>
        <p:txBody>
          <a:bodyPr vert="horz" lIns="91440" tIns="45720" rIns="91440" bIns="45720"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849688" y="9428083"/>
            <a:ext cx="2946400" cy="496968"/>
          </a:xfrm>
          <a:prstGeom prst="rect">
            <a:avLst/>
          </a:prstGeom>
        </p:spPr>
        <p:txBody>
          <a:bodyPr vert="horz" lIns="91440" tIns="45720" rIns="91440" bIns="45720" rtlCol="0" anchor="b"/>
          <a:lstStyle>
            <a:lvl1pPr algn="r">
              <a:defRPr sz="1200"/>
            </a:lvl1pPr>
          </a:lstStyle>
          <a:p>
            <a:pPr>
              <a:defRPr/>
            </a:pPr>
            <a:fld id="{2E85BCAC-127F-4256-BAFD-796AD5888E20}" type="slidenum">
              <a:rPr lang="en-AU"/>
              <a:pPr>
                <a:defRPr/>
              </a:pPr>
              <a:t>‹#›</a:t>
            </a:fld>
            <a:endParaRPr lang="en-AU"/>
          </a:p>
        </p:txBody>
      </p:sp>
    </p:spTree>
    <p:extLst>
      <p:ext uri="{BB962C8B-B14F-4D97-AF65-F5344CB8AC3E}">
        <p14:creationId xmlns:p14="http://schemas.microsoft.com/office/powerpoint/2010/main" val="290707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49688" y="0"/>
            <a:ext cx="2946400" cy="496968"/>
          </a:xfrm>
          <a:prstGeom prst="rect">
            <a:avLst/>
          </a:prstGeom>
        </p:spPr>
        <p:txBody>
          <a:bodyPr vert="horz" lIns="91440" tIns="45720" rIns="91440" bIns="45720" rtlCol="0"/>
          <a:lstStyle>
            <a:lvl1pPr algn="r">
              <a:defRPr sz="1200"/>
            </a:lvl1pPr>
          </a:lstStyle>
          <a:p>
            <a:pPr>
              <a:defRPr/>
            </a:pPr>
            <a:fld id="{AA5593D8-4F95-4CA3-A812-92E44F2781FC}" type="datetimeFigureOut">
              <a:rPr lang="en-US"/>
              <a:pPr>
                <a:defRPr/>
              </a:pPr>
              <a:t>4/22/2025</a:t>
            </a:fld>
            <a:endParaRPr lang="en-US"/>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5630"/>
            <a:ext cx="5438775" cy="446635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083"/>
            <a:ext cx="2946400" cy="49696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9688" y="9428083"/>
            <a:ext cx="2946400" cy="496968"/>
          </a:xfrm>
          <a:prstGeom prst="rect">
            <a:avLst/>
          </a:prstGeom>
        </p:spPr>
        <p:txBody>
          <a:bodyPr vert="horz" lIns="91440" tIns="45720" rIns="91440" bIns="45720" rtlCol="0" anchor="b"/>
          <a:lstStyle>
            <a:lvl1pPr algn="r">
              <a:defRPr sz="1200"/>
            </a:lvl1pPr>
          </a:lstStyle>
          <a:p>
            <a:pPr>
              <a:defRPr/>
            </a:pPr>
            <a:fld id="{67660F93-FC69-4B52-9B0B-C0E32991212C}" type="slidenum">
              <a:rPr lang="en-US"/>
              <a:pPr>
                <a:defRPr/>
              </a:pPr>
              <a:t>‹#›</a:t>
            </a:fld>
            <a:endParaRPr lang="en-US"/>
          </a:p>
        </p:txBody>
      </p:sp>
    </p:spTree>
    <p:extLst>
      <p:ext uri="{BB962C8B-B14F-4D97-AF65-F5344CB8AC3E}">
        <p14:creationId xmlns:p14="http://schemas.microsoft.com/office/powerpoint/2010/main" val="92362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sz="1100" i="1" dirty="0">
                <a:latin typeface="+mj-lt"/>
              </a:rPr>
              <a:t>According to Ministerial Order </a:t>
            </a:r>
            <a:r>
              <a:rPr lang="en-AU" sz="1100" b="1" i="1" dirty="0">
                <a:latin typeface="+mj-lt"/>
              </a:rPr>
              <a:t>706, Part D </a:t>
            </a:r>
            <a:r>
              <a:rPr lang="en-AU" sz="1100" i="1" dirty="0">
                <a:latin typeface="+mj-lt"/>
              </a:rPr>
              <a:t>under the heading Communication Plan all Victorian schools have to undertake a twice-yearly briefing in the management of anaphylaxis. Ideally the first briefing should occur at the start of the year. The Order is very specific as to what needs to be contained in this briefing and the following areas need to be covered:</a:t>
            </a:r>
          </a:p>
          <a:p>
            <a:pPr marL="271463" marR="0" indent="-271463" algn="l" defTabSz="914400" rtl="0" eaLnBrk="1" fontAlgn="base" latinLnBrk="0" hangingPunct="1">
              <a:lnSpc>
                <a:spcPct val="100000"/>
              </a:lnSpc>
              <a:spcBef>
                <a:spcPts val="600"/>
              </a:spcBef>
              <a:spcAft>
                <a:spcPct val="0"/>
              </a:spcAft>
              <a:buClrTx/>
              <a:buSzTx/>
              <a:buFontTx/>
              <a:buChar char="•"/>
              <a:tabLst/>
              <a:defRPr/>
            </a:pPr>
            <a:r>
              <a:rPr lang="en-AU" sz="1100" i="1" kern="1200" dirty="0">
                <a:solidFill>
                  <a:schemeClr val="tx1"/>
                </a:solidFill>
                <a:latin typeface="+mn-lt"/>
                <a:ea typeface="+mn-ea"/>
                <a:cs typeface="+mn-cs"/>
              </a:rPr>
              <a:t>The identities of the students diagnosed at risk of anaphylaxis and where their medication is located</a:t>
            </a:r>
          </a:p>
          <a:p>
            <a:pPr marL="271463" indent="-271463" eaLnBrk="1" hangingPunct="1">
              <a:spcBef>
                <a:spcPts val="600"/>
              </a:spcBef>
              <a:buFontTx/>
              <a:buChar char="•"/>
            </a:pPr>
            <a:r>
              <a:rPr lang="en-AU" sz="1100" i="1" dirty="0">
                <a:latin typeface="+mj-lt"/>
              </a:rPr>
              <a:t>The causes, signs &amp; symptoms and treatment of anaphylaxis</a:t>
            </a:r>
          </a:p>
          <a:p>
            <a:pPr marL="271463" indent="-271463" eaLnBrk="1" hangingPunct="1">
              <a:spcBef>
                <a:spcPts val="600"/>
              </a:spcBef>
              <a:buFontTx/>
              <a:buChar char="•"/>
            </a:pPr>
            <a:r>
              <a:rPr lang="en-AU" sz="1100" i="1" dirty="0">
                <a:latin typeface="+mj-lt"/>
              </a:rPr>
              <a:t>Training</a:t>
            </a:r>
            <a:r>
              <a:rPr lang="en-AU" sz="1100" i="1" baseline="0" dirty="0">
                <a:latin typeface="+mj-lt"/>
              </a:rPr>
              <a:t> options for staff</a:t>
            </a:r>
            <a:endParaRPr lang="en-AU" sz="1100" i="1" dirty="0">
              <a:latin typeface="+mj-lt"/>
            </a:endParaRPr>
          </a:p>
          <a:p>
            <a:pPr marL="271463" indent="-271463" eaLnBrk="1" hangingPunct="1">
              <a:spcBef>
                <a:spcPts val="600"/>
              </a:spcBef>
              <a:buFontTx/>
              <a:buChar char="•"/>
            </a:pPr>
            <a:r>
              <a:rPr lang="en-AU" sz="1100" i="1" dirty="0">
                <a:latin typeface="+mj-lt"/>
              </a:rPr>
              <a:t>How to use an autoinjector, including hands-on practice with a trainer</a:t>
            </a:r>
          </a:p>
          <a:p>
            <a:pPr marL="271463" indent="-271463" eaLnBrk="1" hangingPunct="1">
              <a:spcBef>
                <a:spcPts val="600"/>
              </a:spcBef>
              <a:buFontTx/>
              <a:buChar char="•"/>
            </a:pPr>
            <a:r>
              <a:rPr lang="en-AU" sz="1100" i="1" dirty="0">
                <a:latin typeface="+mj-lt"/>
              </a:rPr>
              <a:t>The school’s first aid and emergency response procedures</a:t>
            </a:r>
          </a:p>
          <a:p>
            <a:pPr marL="271463" indent="-271463" eaLnBrk="1" hangingPunct="1">
              <a:spcBef>
                <a:spcPts val="600"/>
              </a:spcBef>
              <a:buFontTx/>
              <a:buChar char="•"/>
            </a:pPr>
            <a:r>
              <a:rPr lang="en-AU" sz="1100" i="1" dirty="0">
                <a:latin typeface="+mj-lt"/>
              </a:rPr>
              <a:t>Talk about your school’s Anaphylaxis Management Policy, what it details and where it can be located.</a:t>
            </a:r>
          </a:p>
          <a:p>
            <a:pPr eaLnBrk="1" hangingPunct="1">
              <a:spcBef>
                <a:spcPct val="0"/>
              </a:spcBef>
              <a:buFontTx/>
              <a:buChar char="•"/>
            </a:pPr>
            <a:endParaRPr lang="en-AU" sz="1100" i="1" dirty="0">
              <a:latin typeface="+mj-lt"/>
            </a:endParaRPr>
          </a:p>
          <a:p>
            <a:pPr eaLnBrk="1" hangingPunct="1">
              <a:spcBef>
                <a:spcPct val="0"/>
              </a:spcBef>
              <a:buFontTx/>
              <a:buNone/>
            </a:pPr>
            <a:r>
              <a:rPr lang="en-AU" sz="1100" i="1" dirty="0">
                <a:latin typeface="+mj-lt"/>
              </a:rPr>
              <a:t>This</a:t>
            </a:r>
            <a:r>
              <a:rPr lang="en-AU" sz="1100" i="1" baseline="0" dirty="0">
                <a:latin typeface="+mj-lt"/>
              </a:rPr>
              <a:t> briefing should be delivered by a School Anaphylaxis Supervisor.  </a:t>
            </a:r>
          </a:p>
          <a:p>
            <a:pPr eaLnBrk="1" hangingPunct="1">
              <a:spcBef>
                <a:spcPct val="0"/>
              </a:spcBef>
              <a:buFontTx/>
              <a:buNone/>
            </a:pPr>
            <a:endParaRPr lang="en-AU" sz="1100" baseline="0" dirty="0">
              <a:latin typeface="+mj-lt"/>
            </a:endParaRPr>
          </a:p>
          <a:p>
            <a:pPr eaLnBrk="1" hangingPunct="1">
              <a:spcBef>
                <a:spcPct val="0"/>
              </a:spcBef>
              <a:buFontTx/>
              <a:buNone/>
            </a:pPr>
            <a:r>
              <a:rPr lang="en-AU" sz="1100" b="1" baseline="0" dirty="0">
                <a:latin typeface="+mj-lt"/>
              </a:rPr>
              <a:t>Suggested Speaking Notes:</a:t>
            </a:r>
          </a:p>
          <a:p>
            <a:pPr eaLnBrk="1" hangingPunct="1">
              <a:spcBef>
                <a:spcPct val="0"/>
              </a:spcBef>
              <a:buFontTx/>
              <a:buNone/>
            </a:pPr>
            <a:endParaRPr lang="en-AU" sz="1100" b="1" baseline="0" dirty="0">
              <a:latin typeface="+mj-lt"/>
            </a:endParaRPr>
          </a:p>
          <a:p>
            <a:pPr eaLnBrk="1" hangingPunct="1">
              <a:spcBef>
                <a:spcPct val="0"/>
              </a:spcBef>
              <a:buFontTx/>
              <a:buNone/>
            </a:pPr>
            <a:r>
              <a:rPr lang="en-AU" sz="1100" baseline="0" dirty="0">
                <a:latin typeface="+mj-lt"/>
              </a:rPr>
              <a:t>Commence the briefing by introducing yourself as the School Anaphylaxis Supervisor who is:</a:t>
            </a:r>
          </a:p>
          <a:p>
            <a:pPr marL="271463" indent="-271463" eaLnBrk="1" hangingPunct="1">
              <a:spcBef>
                <a:spcPts val="600"/>
              </a:spcBef>
              <a:buFontTx/>
              <a:buChar char="•"/>
            </a:pPr>
            <a:r>
              <a:rPr lang="en-AU" sz="1100" dirty="0">
                <a:latin typeface="+mj-lt"/>
              </a:rPr>
              <a:t>Trained to undertake </a:t>
            </a:r>
            <a:r>
              <a:rPr lang="en-AU" sz="1100" dirty="0" err="1">
                <a:latin typeface="+mj-lt"/>
              </a:rPr>
              <a:t>autoinjector</a:t>
            </a:r>
            <a:r>
              <a:rPr lang="en-AU" sz="1100" dirty="0">
                <a:latin typeface="+mj-lt"/>
              </a:rPr>
              <a:t> competency checks. </a:t>
            </a:r>
          </a:p>
          <a:p>
            <a:pPr marL="271463" indent="-271463" eaLnBrk="1" hangingPunct="1">
              <a:spcBef>
                <a:spcPts val="600"/>
              </a:spcBef>
              <a:buFontTx/>
              <a:buChar char="•"/>
            </a:pPr>
            <a:r>
              <a:rPr lang="en-AU" sz="1100" dirty="0">
                <a:latin typeface="+mj-lt"/>
              </a:rPr>
              <a:t>The contact for anaphylaxis management requirements in the school, including leading this twice-yearly school briefing.</a:t>
            </a:r>
            <a:endParaRPr lang="en-US" sz="1100" dirty="0">
              <a:latin typeface="+mj-l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AU"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AU" dirty="0"/>
          </a:p>
          <a:p>
            <a:endParaRPr lang="en-US" dirty="0"/>
          </a:p>
          <a:p>
            <a:endParaRPr lang="en-US" dirty="0"/>
          </a:p>
        </p:txBody>
      </p:sp>
      <p:sp>
        <p:nvSpPr>
          <p:cNvPr id="4" name="Slide Number Placeholder 3"/>
          <p:cNvSpPr>
            <a:spLocks noGrp="1"/>
          </p:cNvSpPr>
          <p:nvPr>
            <p:ph type="sldNum" sz="quarter" idx="10"/>
          </p:nvPr>
        </p:nvSpPr>
        <p:spPr/>
        <p:txBody>
          <a:bodyPr/>
          <a:lstStyle/>
          <a:p>
            <a:fld id="{5A3ABF8D-218C-284F-86E8-40D9CCB182B5}"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25008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z="1000" dirty="0">
                <a:latin typeface="Arial" pitchFamily="34" charset="0"/>
              </a:rPr>
              <a:t>Spend some time talking about your own school and the relevant plans that exist within your policy.</a:t>
            </a:r>
          </a:p>
          <a:p>
            <a:pPr eaLnBrk="1" hangingPunct="1">
              <a:spcBef>
                <a:spcPct val="0"/>
              </a:spcBef>
            </a:pPr>
            <a:endParaRPr lang="en-AU" sz="1000" dirty="0">
              <a:latin typeface="Arial" pitchFamily="34" charset="0"/>
            </a:endParaRPr>
          </a:p>
          <a:p>
            <a:pPr eaLnBrk="1" hangingPunct="1">
              <a:spcBef>
                <a:spcPct val="0"/>
              </a:spcBef>
            </a:pPr>
            <a:r>
              <a:rPr lang="en-AU" sz="1000" dirty="0">
                <a:latin typeface="Arial" pitchFamily="34" charset="0"/>
              </a:rPr>
              <a:t> Show the </a:t>
            </a:r>
            <a:r>
              <a:rPr lang="en-AU" sz="1000" b="1" dirty="0">
                <a:latin typeface="Arial" pitchFamily="34" charset="0"/>
              </a:rPr>
              <a:t>staff </a:t>
            </a:r>
            <a:r>
              <a:rPr lang="en-AU" sz="1000" dirty="0">
                <a:latin typeface="Arial" pitchFamily="34" charset="0"/>
              </a:rPr>
              <a:t>photos of all the children with ASCIA Action Plans at your school. Name the children in your school who have been diagnosed as at risk of anaphylaxis.</a:t>
            </a:r>
          </a:p>
          <a:p>
            <a:pPr eaLnBrk="1" hangingPunct="1">
              <a:spcBef>
                <a:spcPct val="0"/>
              </a:spcBef>
            </a:pPr>
            <a:endParaRPr lang="en-AU" sz="1000" dirty="0">
              <a:latin typeface="Arial" pitchFamily="34" charset="0"/>
            </a:endParaRPr>
          </a:p>
          <a:p>
            <a:pPr eaLnBrk="1" hangingPunct="1">
              <a:spcBef>
                <a:spcPct val="0"/>
              </a:spcBef>
            </a:pPr>
            <a:r>
              <a:rPr lang="en-AU" sz="1000" dirty="0">
                <a:latin typeface="Arial" pitchFamily="34" charset="0"/>
              </a:rPr>
              <a:t>Ensure all the child’s teachers are aware of his/her condition, where their medication is located and how to administer the adrenaline including: </a:t>
            </a:r>
            <a:endParaRPr lang="en-AU" sz="1000" dirty="0">
              <a:latin typeface="Helvetica" pitchFamily="34" charset="0"/>
            </a:endParaRPr>
          </a:p>
          <a:p>
            <a:pPr marL="171450" indent="-171450" eaLnBrk="1" hangingPunct="1">
              <a:spcBef>
                <a:spcPts val="300"/>
              </a:spcBef>
              <a:buFont typeface="Arial"/>
              <a:buChar char="•"/>
            </a:pPr>
            <a:r>
              <a:rPr lang="en-AU" sz="1000" dirty="0">
                <a:latin typeface="Helvetica" pitchFamily="34" charset="0"/>
              </a:rPr>
              <a:t>Who are they?</a:t>
            </a:r>
          </a:p>
          <a:p>
            <a:pPr marL="171450" indent="-171450" eaLnBrk="1" hangingPunct="1">
              <a:spcBef>
                <a:spcPts val="300"/>
              </a:spcBef>
              <a:buFont typeface="Arial"/>
              <a:buChar char="•"/>
            </a:pPr>
            <a:r>
              <a:rPr lang="en-AU" sz="1000" dirty="0">
                <a:latin typeface="Helvetica" pitchFamily="34" charset="0"/>
              </a:rPr>
              <a:t>In what year level are they?</a:t>
            </a:r>
          </a:p>
          <a:p>
            <a:pPr marL="171450" indent="-171450" eaLnBrk="1" hangingPunct="1">
              <a:spcBef>
                <a:spcPts val="300"/>
              </a:spcBef>
              <a:buFont typeface="Arial"/>
              <a:buChar char="•"/>
            </a:pPr>
            <a:r>
              <a:rPr lang="en-AU" sz="1000" dirty="0">
                <a:latin typeface="Helvetica" pitchFamily="34" charset="0"/>
              </a:rPr>
              <a:t>What are their allergens? </a:t>
            </a:r>
          </a:p>
          <a:p>
            <a:pPr marL="171450" indent="-171450" eaLnBrk="1" hangingPunct="1">
              <a:spcBef>
                <a:spcPts val="300"/>
              </a:spcBef>
              <a:buFont typeface="Arial"/>
              <a:buChar char="•"/>
            </a:pPr>
            <a:r>
              <a:rPr lang="en-AU" sz="1000" dirty="0">
                <a:latin typeface="Helvetica" pitchFamily="34" charset="0"/>
              </a:rPr>
              <a:t>Who has responsibility for this child in their class, playground?</a:t>
            </a:r>
          </a:p>
          <a:p>
            <a:pPr marL="171450" indent="-171450" eaLnBrk="1" hangingPunct="1">
              <a:spcBef>
                <a:spcPts val="300"/>
              </a:spcBef>
              <a:buFont typeface="Arial"/>
              <a:buChar char="•"/>
            </a:pPr>
            <a:r>
              <a:rPr lang="en-AU" sz="1000" dirty="0">
                <a:latin typeface="Helvetica" pitchFamily="34" charset="0"/>
              </a:rPr>
              <a:t>What risks are they exposed to at school?</a:t>
            </a:r>
          </a:p>
          <a:p>
            <a:pPr marL="171450" indent="-171450" eaLnBrk="1" hangingPunct="1">
              <a:spcBef>
                <a:spcPts val="300"/>
              </a:spcBef>
              <a:buFont typeface="Arial"/>
              <a:buChar char="•"/>
            </a:pPr>
            <a:r>
              <a:rPr lang="en-AU" sz="1000" dirty="0">
                <a:latin typeface="Helvetica" pitchFamily="34" charset="0"/>
              </a:rPr>
              <a:t>What risks are they exposed to on special days at school E.g. swimming, sports days, special days</a:t>
            </a:r>
          </a:p>
          <a:p>
            <a:pPr marL="171450" indent="-171450" eaLnBrk="1" hangingPunct="1">
              <a:spcBef>
                <a:spcPts val="300"/>
              </a:spcBef>
              <a:buFont typeface="Arial"/>
              <a:buChar char="•"/>
            </a:pPr>
            <a:r>
              <a:rPr lang="en-AU" sz="1000" dirty="0">
                <a:latin typeface="Helvetica" pitchFamily="34" charset="0"/>
              </a:rPr>
              <a:t>What risks are they exposed to on excursions this year?</a:t>
            </a:r>
          </a:p>
          <a:p>
            <a:pPr marL="171450" indent="-171450" eaLnBrk="1" hangingPunct="1">
              <a:spcBef>
                <a:spcPts val="300"/>
              </a:spcBef>
              <a:buFont typeface="Arial"/>
              <a:buChar char="•"/>
            </a:pPr>
            <a:r>
              <a:rPr lang="en-AU" sz="1000" dirty="0">
                <a:latin typeface="Helvetica" pitchFamily="34" charset="0"/>
              </a:rPr>
              <a:t>What can we as a staff team do to support these children?</a:t>
            </a:r>
            <a:endParaRPr lang="en-US" sz="1000" dirty="0">
              <a:latin typeface="Helvetica" pitchFamily="34" charset="0"/>
            </a:endParaRPr>
          </a:p>
          <a:p>
            <a:pPr eaLnBrk="1" hangingPunct="1">
              <a:spcBef>
                <a:spcPts val="300"/>
              </a:spcBef>
            </a:pPr>
            <a:endParaRPr lang="en-US" sz="1000" dirty="0">
              <a:latin typeface="Helvetica" pitchFamily="34" charset="0"/>
            </a:endParaRPr>
          </a:p>
          <a:p>
            <a:pPr eaLnBrk="1" hangingPunct="1">
              <a:spcBef>
                <a:spcPts val="300"/>
              </a:spcBef>
            </a:pPr>
            <a:r>
              <a:rPr lang="en-AU" sz="1000" dirty="0">
                <a:latin typeface="Arial" pitchFamily="34" charset="0"/>
              </a:rPr>
              <a:t>Have a quick discussion about the risks this child is exposed to whilst at school and they ways to minimise the risks (for example if the allergen is bee venom – take responsibility for ensuring there are no </a:t>
            </a:r>
            <a:r>
              <a:rPr lang="en-AU" sz="1000" b="0" dirty="0">
                <a:latin typeface="Arial" pitchFamily="34" charset="0"/>
              </a:rPr>
              <a:t>bee</a:t>
            </a:r>
            <a:r>
              <a:rPr lang="en-AU" sz="1000" dirty="0">
                <a:latin typeface="Arial" pitchFamily="34" charset="0"/>
              </a:rPr>
              <a:t> hives in the school area  –  ensure plants are grown that don’t attract bees  –  if bees are in the school area ensure that the child with anaphylaxis does not play in the area – all staff to be made aware of the location of autoinjectors for general use and the guidelines for using them.</a:t>
            </a:r>
            <a:endParaRPr lang="en-US" sz="1000" dirty="0">
              <a:latin typeface="Arial" pitchFamily="34" charset="0"/>
            </a:endParaRPr>
          </a:p>
          <a:p>
            <a:pPr eaLnBrk="1" hangingPunct="1">
              <a:spcBef>
                <a:spcPct val="0"/>
              </a:spcBef>
            </a:pPr>
            <a:endParaRPr lang="en-US" sz="1000"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eaLnBrk="1" hangingPunct="1">
              <a:spcBef>
                <a:spcPts val="600"/>
              </a:spcBef>
              <a:buFont typeface="Arial"/>
              <a:buChar char="•"/>
            </a:pPr>
            <a:r>
              <a:rPr lang="en-AU" sz="1100" dirty="0">
                <a:latin typeface="+mj-lt"/>
              </a:rPr>
              <a:t>An allergy is when the immune system reacts to something in the environment which is usually harmless, e.g. food proteins, pollens, dust mite. </a:t>
            </a:r>
          </a:p>
          <a:p>
            <a:pPr marL="171450" indent="-171450" eaLnBrk="1" hangingPunct="1">
              <a:spcBef>
                <a:spcPts val="600"/>
              </a:spcBef>
              <a:buFont typeface="Arial"/>
              <a:buChar char="•"/>
            </a:pPr>
            <a:r>
              <a:rPr lang="en-AU" sz="1100" dirty="0">
                <a:latin typeface="+mj-lt"/>
              </a:rPr>
              <a:t>Allergic reactions can be mild – moderate or severe.  </a:t>
            </a:r>
          </a:p>
          <a:p>
            <a:pPr marL="171450" indent="-171450" eaLnBrk="1" hangingPunct="1">
              <a:spcBef>
                <a:spcPts val="600"/>
              </a:spcBef>
              <a:buFont typeface="Arial"/>
              <a:buChar char="•"/>
            </a:pPr>
            <a:r>
              <a:rPr lang="en-AU" sz="1100" dirty="0">
                <a:latin typeface="+mj-lt"/>
              </a:rPr>
              <a:t>Anaphylaxis is the most severe reaction.</a:t>
            </a:r>
          </a:p>
          <a:p>
            <a:pPr marL="171450" indent="-171450" eaLnBrk="1" hangingPunct="1">
              <a:spcBef>
                <a:spcPts val="600"/>
              </a:spcBef>
              <a:buFont typeface="Arial"/>
              <a:buChar char="•"/>
            </a:pPr>
            <a:r>
              <a:rPr lang="en-AU" sz="1100" dirty="0">
                <a:latin typeface="+mj-lt"/>
              </a:rPr>
              <a:t>Anaphylaxis involves changes to breathing and/or circulation</a:t>
            </a:r>
          </a:p>
          <a:p>
            <a:pPr marL="171450" indent="-171450" eaLnBrk="1" hangingPunct="1">
              <a:spcBef>
                <a:spcPts val="600"/>
              </a:spcBef>
              <a:buFont typeface="Arial"/>
              <a:buChar char="•"/>
            </a:pPr>
            <a:r>
              <a:rPr lang="en-AU" sz="1100" dirty="0">
                <a:latin typeface="+mj-lt"/>
              </a:rPr>
              <a:t>Anaphylaxis is potentially life-threatening.</a:t>
            </a:r>
          </a:p>
          <a:p>
            <a:pPr marL="171450" indent="-171450" eaLnBrk="1" hangingPunct="1">
              <a:spcBef>
                <a:spcPts val="600"/>
              </a:spcBef>
              <a:buFont typeface="Arial"/>
              <a:buChar char="•"/>
            </a:pPr>
            <a:r>
              <a:rPr lang="en-AU" sz="1100" dirty="0">
                <a:latin typeface="+mj-lt"/>
              </a:rPr>
              <a:t>Symptoms of anaphylaxis: A child who presents with </a:t>
            </a:r>
            <a:r>
              <a:rPr lang="en-AU" sz="1100" b="1" u="sng" dirty="0">
                <a:latin typeface="+mj-lt"/>
              </a:rPr>
              <a:t>any one </a:t>
            </a:r>
            <a:r>
              <a:rPr lang="en-AU" sz="1100" dirty="0">
                <a:latin typeface="+mj-lt"/>
              </a:rPr>
              <a:t>of these signs or symptoms is deemed anaphylactic and in need of adrenaline. </a:t>
            </a:r>
          </a:p>
          <a:p>
            <a:pPr marL="171450" indent="-171450" eaLnBrk="1" hangingPunct="1">
              <a:spcBef>
                <a:spcPts val="600"/>
              </a:spcBef>
              <a:buFont typeface="Arial"/>
              <a:buChar char="•"/>
            </a:pPr>
            <a:r>
              <a:rPr lang="en-AU" sz="1100" dirty="0">
                <a:latin typeface="+mj-lt"/>
              </a:rPr>
              <a:t>The causes of anaphylaxis are certain foods, insect stings, medications and latex. </a:t>
            </a:r>
          </a:p>
          <a:p>
            <a:pPr marL="171450" indent="-171450" eaLnBrk="1" hangingPunct="1">
              <a:spcBef>
                <a:spcPts val="600"/>
              </a:spcBef>
              <a:buFont typeface="Arial"/>
              <a:buChar char="•"/>
            </a:pPr>
            <a:r>
              <a:rPr lang="en-AU" sz="1100" dirty="0">
                <a:latin typeface="+mj-lt"/>
              </a:rPr>
              <a:t>The most common foods are peanuts, tree nuts, egg, cow’s milk, wheat, soy, sesame, fish and shellfish.</a:t>
            </a:r>
            <a:endParaRPr lang="en-US" sz="1100" dirty="0">
              <a:latin typeface="+mj-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a:buChar char="•"/>
            </a:pPr>
            <a:r>
              <a:rPr lang="en-US" sz="1100" dirty="0"/>
              <a:t>Legislation and policy sets out that all Victorian school staff working with a child or young person who is at risk of an anaphylactic reaction are required to undertake anaphylaxis training.</a:t>
            </a:r>
          </a:p>
          <a:p>
            <a:pPr marL="171450" marR="0" indent="-171450" defTabSz="914400" rtl="0" eaLnBrk="0" fontAlgn="base" latinLnBrk="0" hangingPunct="0">
              <a:lnSpc>
                <a:spcPct val="100000"/>
              </a:lnSpc>
              <a:spcBef>
                <a:spcPct val="30000"/>
              </a:spcBef>
              <a:spcAft>
                <a:spcPct val="0"/>
              </a:spcAft>
              <a:buClrTx/>
              <a:buSzTx/>
              <a:buFont typeface="Arial"/>
              <a:buChar char="•"/>
              <a:tabLst/>
              <a:defRPr/>
            </a:pPr>
            <a:r>
              <a:rPr lang="en-US" sz="1100" dirty="0"/>
              <a:t>On advice from experts and stakeholders the Department is implementing a new best practice online training strategy. All Victorian school staff are now able to access Departmentally funded online training at their own convenience</a:t>
            </a:r>
            <a:r>
              <a:rPr lang="en-US" sz="1100" baseline="0" dirty="0"/>
              <a:t> – the ASCIA Anaphylaxis e-training for Victorian schools, which can be accessed via https://etrainingvic.allergy.org.au </a:t>
            </a:r>
            <a:endParaRPr lang="en-US" sz="1100" dirty="0"/>
          </a:p>
          <a:p>
            <a:pPr marL="171450" marR="0" indent="-171450" defTabSz="914400" rtl="0" eaLnBrk="0" fontAlgn="base" latinLnBrk="0" hangingPunct="0">
              <a:lnSpc>
                <a:spcPct val="100000"/>
              </a:lnSpc>
              <a:spcBef>
                <a:spcPct val="30000"/>
              </a:spcBef>
              <a:spcAft>
                <a:spcPct val="0"/>
              </a:spcAft>
              <a:buClrTx/>
              <a:buSzTx/>
              <a:buFont typeface="Arial"/>
              <a:buChar char="•"/>
              <a:tabLst/>
              <a:defRPr/>
            </a:pPr>
            <a:r>
              <a:rPr lang="en-US" sz="1100" dirty="0"/>
              <a:t>Once staff have completed the online training they will need to have their competency in using an </a:t>
            </a:r>
            <a:r>
              <a:rPr lang="en-US" sz="1100" dirty="0" err="1"/>
              <a:t>autoinjector</a:t>
            </a:r>
            <a:r>
              <a:rPr lang="en-US" sz="1100" dirty="0"/>
              <a:t> tested in person. From Term 1, 2016 every school will be asked to nominate two School Anaphylaxis Supervisors from each campus to undertake funded autoinjector competency check training, so they can verify the competency of all of the staff in their school </a:t>
            </a:r>
            <a:r>
              <a:rPr lang="en-US" sz="1100" dirty="0">
                <a:solidFill>
                  <a:srgbClr val="000000"/>
                </a:solidFill>
              </a:rPr>
              <a:t>who have undertaken the online training. </a:t>
            </a:r>
          </a:p>
          <a:p>
            <a:pPr algn="ctr"/>
            <a:endParaRPr 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eaLnBrk="1" hangingPunct="1">
              <a:spcBef>
                <a:spcPts val="600"/>
              </a:spcBef>
              <a:buFont typeface="Arial"/>
              <a:buChar char="•"/>
              <a:defRPr/>
            </a:pPr>
            <a:r>
              <a:rPr lang="en-AU" sz="1100" dirty="0">
                <a:latin typeface="+mj-lt"/>
              </a:rPr>
              <a:t>As a minimum, under the legislation, staff who are working with a student who is deemed at risk of an anaphylactic reaction are required to undertake training. The principal</a:t>
            </a:r>
            <a:r>
              <a:rPr lang="en-AU" sz="1100" baseline="0" dirty="0">
                <a:latin typeface="+mj-lt"/>
              </a:rPr>
              <a:t> may nominate additional staff to complete training</a:t>
            </a:r>
            <a:r>
              <a:rPr lang="en-AU" sz="1100" dirty="0">
                <a:latin typeface="+mj-lt"/>
              </a:rPr>
              <a:t> based on their assessment of the risk of an anaphylactic reaction occurring while a student is under their care,</a:t>
            </a:r>
            <a:r>
              <a:rPr lang="en-AU" sz="1100" baseline="0" dirty="0">
                <a:latin typeface="+mj-lt"/>
              </a:rPr>
              <a:t> for example yard duty staff, first aid officers, education support staff, canteen supervisors etc.</a:t>
            </a:r>
            <a:endParaRPr lang="en-US" sz="1100" dirty="0">
              <a:latin typeface="+mj-lt"/>
            </a:endParaRPr>
          </a:p>
          <a:p>
            <a:pPr marL="171450" marR="0" indent="-171450" algn="l" defTabSz="914400" rtl="0" eaLnBrk="1" fontAlgn="base" latinLnBrk="0" hangingPunct="1">
              <a:lnSpc>
                <a:spcPct val="100000"/>
              </a:lnSpc>
              <a:spcBef>
                <a:spcPts val="600"/>
              </a:spcBef>
              <a:spcAft>
                <a:spcPct val="0"/>
              </a:spcAft>
              <a:buClrTx/>
              <a:buSzTx/>
              <a:buFont typeface="Arial"/>
              <a:buChar char="•"/>
              <a:tabLst/>
              <a:defRPr/>
            </a:pPr>
            <a:r>
              <a:rPr lang="en-AU" sz="1100" dirty="0">
                <a:latin typeface="+mj-lt"/>
              </a:rPr>
              <a:t>It is the Department’s recommendation that ALL staff undertake the ASCIA e-training course and have their competency in using an autoinjector checked.</a:t>
            </a:r>
          </a:p>
          <a:p>
            <a:pPr marL="171450" indent="-171450" eaLnBrk="1" hangingPunct="1">
              <a:spcBef>
                <a:spcPts val="600"/>
              </a:spcBef>
              <a:buFont typeface="Arial"/>
              <a:buChar char="•"/>
            </a:pPr>
            <a:r>
              <a:rPr lang="en-AU" sz="1100" dirty="0">
                <a:latin typeface="+mj-lt"/>
              </a:rPr>
              <a:t>If</a:t>
            </a:r>
            <a:r>
              <a:rPr lang="en-AU" sz="1100" baseline="0" dirty="0">
                <a:latin typeface="+mj-lt"/>
              </a:rPr>
              <a:t> your</a:t>
            </a:r>
            <a:r>
              <a:rPr lang="en-AU" sz="1100" dirty="0">
                <a:latin typeface="+mj-lt"/>
              </a:rPr>
              <a:t> </a:t>
            </a:r>
            <a:r>
              <a:rPr lang="en-AU" sz="1100" baseline="0" dirty="0">
                <a:latin typeface="+mj-lt"/>
              </a:rPr>
              <a:t>School Anaphylaxis Supervisors have not yet been trained to undertake autoinjector competency check training, please advise staff of when this training is likely to take place and when your school will move to the online training approach.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AU" sz="1100" dirty="0"/>
              <a:t>Provide an overview the </a:t>
            </a:r>
            <a:r>
              <a:rPr lang="en-AU" sz="1100" dirty="0" err="1"/>
              <a:t>Epipen</a:t>
            </a:r>
            <a:r>
              <a:rPr lang="en-AU" sz="1100" dirty="0"/>
              <a:t> Action Plan for Anaphylaxis, highlighting the role you play in testing competency in using an autoinjector.</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E927E3-23BF-469B-8CE7-D8DDDD2AD2D6}" type="slidenum">
              <a:rPr lang="en-US" smtClean="0"/>
              <a:pPr eaLnBrk="1" hangingPunct="1"/>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AU" sz="1100" dirty="0"/>
              <a:t>Provide an overview the </a:t>
            </a:r>
            <a:r>
              <a:rPr lang="en-AU" sz="1100" dirty="0" err="1"/>
              <a:t>Anapen</a:t>
            </a:r>
            <a:r>
              <a:rPr lang="en-AU" sz="1100" dirty="0"/>
              <a:t> Action Plan for Anaphylaxis, highlighting the role you play in testing competency in using an autoinjector. New Plan now requires the injection to be inserted for only 3 seconds.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E927E3-23BF-469B-8CE7-D8DDDD2AD2D6}" type="slidenum">
              <a:rPr lang="en-US" smtClean="0"/>
              <a:pPr eaLnBrk="1" hangingPunct="1"/>
              <a:t>7</a:t>
            </a:fld>
            <a:endParaRPr lang="en-US"/>
          </a:p>
        </p:txBody>
      </p:sp>
    </p:spTree>
    <p:extLst>
      <p:ext uri="{BB962C8B-B14F-4D97-AF65-F5344CB8AC3E}">
        <p14:creationId xmlns:p14="http://schemas.microsoft.com/office/powerpoint/2010/main" val="339788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AU" sz="1100" dirty="0">
                <a:latin typeface="+mj-lt"/>
              </a:rPr>
              <a:t>Conduct a brief discussion concerning your School’s First Aid Policy. Include detail on:</a:t>
            </a:r>
          </a:p>
          <a:p>
            <a:pPr marL="171450" indent="-171450" eaLnBrk="1" hangingPunct="1">
              <a:spcBef>
                <a:spcPts val="600"/>
              </a:spcBef>
              <a:buFont typeface="Arial"/>
              <a:buChar char="•"/>
            </a:pPr>
            <a:r>
              <a:rPr lang="en-AU" sz="1100" dirty="0">
                <a:latin typeface="+mj-lt"/>
              </a:rPr>
              <a:t>which staff have their Apply First Aid qualification. </a:t>
            </a:r>
          </a:p>
          <a:p>
            <a:pPr marL="171450" indent="-171450" eaLnBrk="1" hangingPunct="1">
              <a:spcBef>
                <a:spcPts val="600"/>
              </a:spcBef>
              <a:buFont typeface="Arial"/>
              <a:buChar char="•"/>
            </a:pPr>
            <a:r>
              <a:rPr lang="en-AU" sz="1100" dirty="0">
                <a:latin typeface="+mj-lt"/>
              </a:rPr>
              <a:t>who needs to do a CPR Refresher? </a:t>
            </a:r>
          </a:p>
          <a:p>
            <a:pPr marL="171450" indent="-171450" eaLnBrk="1" hangingPunct="1">
              <a:spcBef>
                <a:spcPts val="600"/>
              </a:spcBef>
              <a:buFont typeface="Arial"/>
              <a:buChar char="•"/>
            </a:pPr>
            <a:r>
              <a:rPr lang="en-AU" sz="1100" dirty="0">
                <a:latin typeface="+mj-lt"/>
              </a:rPr>
              <a:t>how long before Anaphylaxis Training Certificates expire? </a:t>
            </a:r>
          </a:p>
          <a:p>
            <a:pPr marL="171450" indent="-171450" eaLnBrk="1" hangingPunct="1">
              <a:spcBef>
                <a:spcPts val="600"/>
              </a:spcBef>
              <a:buFont typeface="Arial"/>
              <a:buChar char="•"/>
            </a:pPr>
            <a:r>
              <a:rPr lang="en-AU" sz="1100" dirty="0">
                <a:latin typeface="+mj-lt"/>
              </a:rPr>
              <a:t>identifying who keeps training records and how they are maintained</a:t>
            </a:r>
          </a:p>
          <a:p>
            <a:pPr eaLnBrk="1" hangingPunct="1">
              <a:spcBef>
                <a:spcPct val="0"/>
              </a:spcBef>
            </a:pPr>
            <a:endParaRPr lang="en-AU" sz="1100" dirty="0">
              <a:latin typeface="+mj-lt"/>
            </a:endParaRPr>
          </a:p>
          <a:p>
            <a:pPr eaLnBrk="1" hangingPunct="1">
              <a:spcBef>
                <a:spcPct val="0"/>
              </a:spcBef>
            </a:pPr>
            <a:r>
              <a:rPr lang="en-AU" sz="1100" dirty="0">
                <a:latin typeface="+mj-lt"/>
              </a:rPr>
              <a:t>Discuss the Emergency response at your school. Include detail on: </a:t>
            </a:r>
          </a:p>
          <a:p>
            <a:pPr marL="171450" indent="-171450" eaLnBrk="1" hangingPunct="1">
              <a:spcBef>
                <a:spcPts val="600"/>
              </a:spcBef>
              <a:buFont typeface="Arial"/>
              <a:buChar char="•"/>
            </a:pPr>
            <a:r>
              <a:rPr lang="en-AU" sz="1100" dirty="0">
                <a:latin typeface="+mj-lt"/>
              </a:rPr>
              <a:t>who rings the ambulance? (In some schools the Office Admin do it, in other schools it is the responsibility of the School Nurse. Discuss what is appropriate in your own school.)</a:t>
            </a:r>
          </a:p>
          <a:p>
            <a:pPr marL="171450" indent="-171450" eaLnBrk="1" hangingPunct="1">
              <a:spcBef>
                <a:spcPts val="600"/>
              </a:spcBef>
              <a:buFont typeface="Arial"/>
              <a:buChar char="•"/>
            </a:pPr>
            <a:r>
              <a:rPr lang="en-AU" sz="1100" dirty="0">
                <a:latin typeface="+mj-lt"/>
              </a:rPr>
              <a:t>what methods will be used to transfer information from one point of the school to another as quickly as possible? (suggestions include card system, walkie talkies, mobile phone)</a:t>
            </a:r>
          </a:p>
          <a:p>
            <a:pPr marL="171450" indent="-171450" eaLnBrk="1" hangingPunct="1">
              <a:spcBef>
                <a:spcPts val="600"/>
              </a:spcBef>
              <a:buFont typeface="Arial"/>
              <a:buChar char="•"/>
            </a:pPr>
            <a:r>
              <a:rPr lang="en-AU" sz="1100" dirty="0">
                <a:latin typeface="+mj-lt"/>
              </a:rPr>
              <a:t>are all the student’s emergency details up to date? who has this responsibility?</a:t>
            </a:r>
          </a:p>
          <a:p>
            <a:pPr marL="171450" indent="-171450" eaLnBrk="1" hangingPunct="1">
              <a:spcBef>
                <a:spcPts val="600"/>
              </a:spcBef>
              <a:buFont typeface="Arial"/>
              <a:buChar char="•"/>
            </a:pPr>
            <a:endParaRPr lang="en-AU" sz="1100" dirty="0">
              <a:latin typeface="+mj-lt"/>
            </a:endParaRPr>
          </a:p>
          <a:p>
            <a:pPr marL="0" indent="0" eaLnBrk="1" hangingPunct="1">
              <a:spcBef>
                <a:spcPts val="600"/>
              </a:spcBef>
              <a:buFont typeface="Arial"/>
              <a:buNone/>
            </a:pPr>
            <a:r>
              <a:rPr lang="en-AU" sz="1100" dirty="0">
                <a:latin typeface="+mj-lt"/>
              </a:rPr>
              <a:t>Using the</a:t>
            </a:r>
            <a:r>
              <a:rPr lang="en-AU" sz="1100" baseline="0" dirty="0">
                <a:latin typeface="+mj-lt"/>
              </a:rPr>
              <a:t> adrenaline autoinjector (trainer) devices, practice an emergency situation requiring anaphylaxis treatment for example:</a:t>
            </a:r>
          </a:p>
          <a:p>
            <a:pPr marL="171450" indent="-171450" eaLnBrk="1" hangingPunct="1">
              <a:spcBef>
                <a:spcPts val="600"/>
              </a:spcBef>
              <a:buFont typeface="Arial" panose="020B0604020202020204" pitchFamily="34" charset="0"/>
              <a:buChar char="•"/>
            </a:pPr>
            <a:r>
              <a:rPr lang="en-AU" sz="1100" baseline="0" dirty="0">
                <a:latin typeface="+mj-lt"/>
              </a:rPr>
              <a:t>A bee sting occurs on school grounds and the student is conscious</a:t>
            </a:r>
          </a:p>
          <a:p>
            <a:pPr marL="171450" indent="-171450" eaLnBrk="1" hangingPunct="1">
              <a:spcBef>
                <a:spcPts val="600"/>
              </a:spcBef>
              <a:buFont typeface="Arial" panose="020B0604020202020204" pitchFamily="34" charset="0"/>
              <a:buChar char="•"/>
            </a:pPr>
            <a:r>
              <a:rPr lang="en-AU" sz="1100" baseline="0" dirty="0">
                <a:latin typeface="+mj-lt"/>
              </a:rPr>
              <a:t>An allergic reaction where the child has collapsed on school grounds and the student is not conscious</a:t>
            </a:r>
          </a:p>
          <a:p>
            <a:pPr marL="171450" indent="-171450" eaLnBrk="1" hangingPunct="1">
              <a:spcBef>
                <a:spcPts val="600"/>
              </a:spcBef>
              <a:buFont typeface="Arial" panose="020B0604020202020204" pitchFamily="34" charset="0"/>
              <a:buChar char="•"/>
            </a:pPr>
            <a:endParaRPr lang="en-AU" sz="1100" baseline="0" dirty="0">
              <a:latin typeface="+mj-lt"/>
            </a:endParaRPr>
          </a:p>
          <a:p>
            <a:pPr marL="0" indent="0" eaLnBrk="1" hangingPunct="1">
              <a:spcBef>
                <a:spcPts val="600"/>
              </a:spcBef>
              <a:buFont typeface="Arial" panose="020B0604020202020204" pitchFamily="34" charset="0"/>
              <a:buNone/>
            </a:pPr>
            <a:r>
              <a:rPr lang="en-AU" sz="1100" baseline="0" dirty="0">
                <a:latin typeface="+mj-lt"/>
              </a:rPr>
              <a:t> Please refer to the School Anaphylaxis Supervisor Checklist for the necessary observations that should be followed. A copy of this checklist is available at:</a:t>
            </a:r>
          </a:p>
          <a:p>
            <a:pPr marL="0" indent="0" eaLnBrk="1" hangingPunct="1">
              <a:spcBef>
                <a:spcPts val="600"/>
              </a:spcBef>
              <a:buFont typeface="Arial" panose="020B0604020202020204" pitchFamily="34" charset="0"/>
              <a:buNone/>
            </a:pPr>
            <a:r>
              <a:rPr lang="en-US" sz="1100" dirty="0">
                <a:latin typeface="+mj-lt"/>
              </a:rPr>
              <a:t>https://www2.education.vic.gov.au/pal/anaphylaxis/resources</a:t>
            </a:r>
          </a:p>
          <a:p>
            <a:pPr marL="0" indent="0" eaLnBrk="1" hangingPunct="1">
              <a:spcBef>
                <a:spcPts val="600"/>
              </a:spcBef>
              <a:buFont typeface="Arial" panose="020B0604020202020204" pitchFamily="34" charset="0"/>
              <a:buNone/>
            </a:pPr>
            <a:endParaRPr lang="en-US" sz="1100" dirty="0">
              <a:latin typeface="+mj-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AU" sz="1100" dirty="0">
                <a:latin typeface="+mj-lt"/>
              </a:rPr>
              <a:t>For further information on anaphylaxis management read through the resources:</a:t>
            </a:r>
          </a:p>
          <a:p>
            <a:pPr marL="0" marR="0" indent="0" algn="l" defTabSz="914400" rtl="0" eaLnBrk="1" fontAlgn="base" latinLnBrk="0" hangingPunct="1">
              <a:lnSpc>
                <a:spcPct val="100000"/>
              </a:lnSpc>
              <a:spcBef>
                <a:spcPct val="0"/>
              </a:spcBef>
              <a:spcAft>
                <a:spcPct val="0"/>
              </a:spcAft>
              <a:buClrTx/>
              <a:buSzTx/>
              <a:buFontTx/>
              <a:buNone/>
              <a:tabLst/>
              <a:defRPr/>
            </a:pPr>
            <a:endParaRPr lang="en-AU" sz="1100" dirty="0">
              <a:latin typeface="+mj-lt"/>
            </a:endParaRPr>
          </a:p>
          <a:p>
            <a:pPr marL="171450" marR="0" indent="-171450" algn="l" defTabSz="914400" rtl="0" eaLnBrk="1" fontAlgn="base" latinLnBrk="0" hangingPunct="1">
              <a:lnSpc>
                <a:spcPct val="100000"/>
              </a:lnSpc>
              <a:spcBef>
                <a:spcPts val="600"/>
              </a:spcBef>
              <a:spcAft>
                <a:spcPct val="0"/>
              </a:spcAft>
              <a:buClrTx/>
              <a:buSzTx/>
              <a:buFont typeface="Arial"/>
              <a:buChar char="•"/>
              <a:tabLst/>
              <a:defRPr/>
            </a:pPr>
            <a:r>
              <a:rPr lang="en-AU" sz="1100" b="1" dirty="0">
                <a:latin typeface="+mj-lt"/>
              </a:rPr>
              <a:t>Anaphylaxis Guidelines </a:t>
            </a:r>
            <a:r>
              <a:rPr lang="en-AU" sz="1100" dirty="0">
                <a:latin typeface="+mj-lt"/>
              </a:rPr>
              <a:t>– should be located at your school – let staff know where it is kept for their own further needs.</a:t>
            </a:r>
            <a:endParaRPr lang="en-US" sz="1100" dirty="0">
              <a:latin typeface="+mj-lt"/>
            </a:endParaRPr>
          </a:p>
          <a:p>
            <a:pPr marL="171450" indent="-171450" eaLnBrk="1" hangingPunct="1">
              <a:spcBef>
                <a:spcPts val="600"/>
              </a:spcBef>
              <a:buFont typeface="Arial"/>
              <a:buChar char="•"/>
            </a:pPr>
            <a:r>
              <a:rPr lang="en-AU" sz="1100" b="1" dirty="0">
                <a:latin typeface="+mj-lt"/>
              </a:rPr>
              <a:t>The Advisory Line </a:t>
            </a:r>
            <a:r>
              <a:rPr lang="en-AU" sz="1100" dirty="0">
                <a:latin typeface="+mj-lt"/>
              </a:rPr>
              <a:t>(run by the Royal Children’s Hospital) – is for Principals, staff and parents to access for information regarding Anaphylaxis, Anaphylaxis guidelines, Anaphylaxis Management Plans, ASCIA Action Plans, EpiPens</a:t>
            </a:r>
            <a:r>
              <a:rPr lang="en-AU" sz="1100" dirty="0">
                <a:latin typeface="+mj-lt"/>
                <a:cs typeface="Arial" pitchFamily="34" charset="0"/>
              </a:rPr>
              <a:t>® and </a:t>
            </a:r>
            <a:r>
              <a:rPr lang="en-AU" sz="1100" dirty="0" err="1">
                <a:latin typeface="+mj-lt"/>
                <a:cs typeface="Arial" pitchFamily="34" charset="0"/>
              </a:rPr>
              <a:t>Anapen</a:t>
            </a:r>
            <a:r>
              <a:rPr lang="en-AU" sz="1100" dirty="0" err="1">
                <a:latin typeface="+mj-lt"/>
              </a:rPr>
              <a:t>s</a:t>
            </a:r>
            <a:r>
              <a:rPr lang="en-AU" sz="1100" dirty="0">
                <a:latin typeface="+mj-lt"/>
                <a:cs typeface="Arial" pitchFamily="34" charset="0"/>
              </a:rPr>
              <a:t>®</a:t>
            </a:r>
            <a:r>
              <a:rPr lang="en-AU" sz="1100" dirty="0">
                <a:latin typeface="+mj-lt"/>
              </a:rPr>
              <a:t>, Communication Plans, Risk Minimisation Plans.</a:t>
            </a:r>
          </a:p>
          <a:p>
            <a:pPr marL="171450" indent="-171450" eaLnBrk="1" hangingPunct="1">
              <a:spcBef>
                <a:spcPts val="600"/>
              </a:spcBef>
              <a:buFont typeface="Arial"/>
              <a:buChar char="•"/>
            </a:pPr>
            <a:r>
              <a:rPr lang="en-AU" sz="1100" b="1" dirty="0">
                <a:latin typeface="+mj-lt"/>
              </a:rPr>
              <a:t>ASCIA </a:t>
            </a:r>
            <a:r>
              <a:rPr lang="en-AU" sz="1100" dirty="0">
                <a:latin typeface="+mj-lt"/>
              </a:rPr>
              <a:t>– Australasian Society of Clinical Immunology and Allergy – can download ASCIA Action Plans and access</a:t>
            </a:r>
            <a:r>
              <a:rPr lang="en-AU" sz="1100" baseline="0" dirty="0">
                <a:latin typeface="+mj-lt"/>
              </a:rPr>
              <a:t> the e-training course.</a:t>
            </a:r>
            <a:endParaRPr lang="en-AU" sz="1100" dirty="0">
              <a:latin typeface="+mj-lt"/>
            </a:endParaRPr>
          </a:p>
          <a:p>
            <a:pPr marL="171450" marR="0" indent="-171450" algn="l" defTabSz="914400" rtl="0" eaLnBrk="1" fontAlgn="base" latinLnBrk="0" hangingPunct="1">
              <a:lnSpc>
                <a:spcPct val="100000"/>
              </a:lnSpc>
              <a:spcBef>
                <a:spcPts val="600"/>
              </a:spcBef>
              <a:spcAft>
                <a:spcPct val="0"/>
              </a:spcAft>
              <a:buClrTx/>
              <a:buSzTx/>
              <a:buFont typeface="Arial"/>
              <a:buChar char="•"/>
              <a:tabLst/>
              <a:defRPr/>
            </a:pPr>
            <a:r>
              <a:rPr lang="en-AU" sz="1100" b="1" dirty="0">
                <a:latin typeface="+mj-lt"/>
              </a:rPr>
              <a:t>Royal Children’s Hospital </a:t>
            </a:r>
            <a:r>
              <a:rPr lang="en-AU" sz="1100" dirty="0">
                <a:latin typeface="+mj-lt"/>
              </a:rPr>
              <a:t>– Dept of Allergy and Immunology – website has community education and training in the accredited course 22579VIC First aid Management of Anaphylaxis.</a:t>
            </a:r>
          </a:p>
          <a:p>
            <a:pPr marL="171450" indent="-171450" eaLnBrk="1" hangingPunct="1">
              <a:spcBef>
                <a:spcPts val="600"/>
              </a:spcBef>
              <a:buFont typeface="Arial"/>
              <a:buChar char="•"/>
            </a:pPr>
            <a:r>
              <a:rPr lang="en-AU" sz="1100" b="1" dirty="0">
                <a:latin typeface="+mj-lt"/>
              </a:rPr>
              <a:t>Allergy &amp; Anaphylaxis Australia </a:t>
            </a:r>
            <a:r>
              <a:rPr lang="en-AU" sz="1100" dirty="0">
                <a:latin typeface="+mj-lt"/>
              </a:rPr>
              <a:t>– is an organisation that supports children and families of those diagnosed with anaphylaxis. It has resources on the website and materials for sale.</a:t>
            </a:r>
          </a:p>
        </p:txBody>
      </p:sp>
      <p:sp>
        <p:nvSpPr>
          <p:cNvPr id="19460" name="Slide Number Placeholder 3"/>
          <p:cNvSpPr txBox="1">
            <a:spLocks noGrp="1"/>
          </p:cNvSpPr>
          <p:nvPr/>
        </p:nvSpPr>
        <p:spPr bwMode="auto">
          <a:xfrm>
            <a:off x="3849688" y="9428083"/>
            <a:ext cx="2946400"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AU" sz="1200">
                <a:latin typeface="Trebuchet MS" pitchFamily="34" charset="0"/>
              </a:rPr>
              <a:t>Slide 3.7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443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111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662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57061DA-C042-0B45-BACF-A8DC947AFB5E}" type="datetimeFigureOut">
              <a:rPr lang="en-US" smtClean="0">
                <a:solidFill>
                  <a:prstClr val="black">
                    <a:tint val="75000"/>
                  </a:prstClr>
                </a:solidFill>
                <a:latin typeface="Calibri"/>
              </a:rPr>
              <a:pPr/>
              <a:t>4/22/2025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6494ADF-759E-B143-8206-954E8B4A6F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1592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348" t="2410" r="39647" b="94478"/>
          <a:stretch/>
        </p:blipFill>
        <p:spPr bwMode="auto">
          <a:xfrm>
            <a:off x="-1" y="0"/>
            <a:ext cx="9144001" cy="1012806"/>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xmlns=""/>
            </a:ext>
          </a:extLst>
        </p:spPr>
      </p:pic>
      <p:sp>
        <p:nvSpPr>
          <p:cNvPr id="12" name="Title 1"/>
          <p:cNvSpPr>
            <a:spLocks noGrp="1"/>
          </p:cNvSpPr>
          <p:nvPr>
            <p:ph type="title" hasCustomPrompt="1"/>
          </p:nvPr>
        </p:nvSpPr>
        <p:spPr>
          <a:xfrm>
            <a:off x="241300" y="205450"/>
            <a:ext cx="6181072" cy="569250"/>
          </a:xfrm>
        </p:spPr>
        <p:txBody>
          <a:bodyPr>
            <a:noAutofit/>
          </a:bodyPr>
          <a:lstStyle/>
          <a:p>
            <a:pPr algn="l"/>
            <a:r>
              <a:rPr lang="en-US" sz="3600" b="1" dirty="0">
                <a:solidFill>
                  <a:srgbClr val="8064A2"/>
                </a:solidFill>
              </a:rPr>
              <a:t>Title</a:t>
            </a:r>
          </a:p>
        </p:txBody>
      </p:sp>
      <p:pic>
        <p:nvPicPr>
          <p:cNvPr id="8" name="Picture 7"/>
          <p:cNvPicPr/>
          <p:nvPr userDrawn="1"/>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76372" y="244503"/>
            <a:ext cx="2291080" cy="557847"/>
          </a:xfrm>
          <a:prstGeom prst="rect">
            <a:avLst/>
          </a:prstGeom>
        </p:spPr>
      </p:pic>
    </p:spTree>
    <p:extLst>
      <p:ext uri="{BB962C8B-B14F-4D97-AF65-F5344CB8AC3E}">
        <p14:creationId xmlns:p14="http://schemas.microsoft.com/office/powerpoint/2010/main" val="78485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335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542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562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030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095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50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7AC3420-77EA-9245-B328-30AA7ED510D7}" type="datetimeFigureOut">
              <a:rPr lang="en-US" smtClean="0">
                <a:solidFill>
                  <a:prstClr val="black">
                    <a:tint val="75000"/>
                  </a:prstClr>
                </a:solidFill>
                <a:latin typeface="Calibri"/>
              </a:rPr>
              <a:pPr/>
              <a:t>4/22/2025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073F8A6-D7F0-FC43-8BE5-CCBC545FAA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585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7AC3420-77EA-9245-B328-30AA7ED510D7}" type="datetimeFigureOut">
              <a:rPr lang="en-US" smtClean="0">
                <a:solidFill>
                  <a:prstClr val="black">
                    <a:tint val="75000"/>
                  </a:prstClr>
                </a:solidFill>
                <a:latin typeface="Calibri"/>
              </a:rPr>
              <a:pPr defTabSz="457200" fontAlgn="auto">
                <a:spcBef>
                  <a:spcPts val="0"/>
                </a:spcBef>
                <a:spcAft>
                  <a:spcPts val="0"/>
                </a:spcAft>
              </a:pPr>
              <a:t>4/22/2025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073F8A6-D7F0-FC43-8BE5-CCBC545FAA9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pic>
        <p:nvPicPr>
          <p:cNvPr id="7" name="Picture 6"/>
          <p:cNvPicPr/>
          <p:nvPr userDrawn="1"/>
        </p:nvPicPr>
        <p:blipFill rotWithShape="1">
          <a:blip r:embed="rId14">
            <a:duotone>
              <a:prstClr val="black"/>
              <a:schemeClr val="accent2">
                <a:tint val="45000"/>
                <a:satMod val="400000"/>
              </a:schemeClr>
            </a:duotone>
            <a:extLst>
              <a:ext uri="{BEBA8EAE-BF5A-486C-A8C5-ECC9F3942E4B}">
                <a14:imgProps xmlns:a14="http://schemas.microsoft.com/office/drawing/2010/main">
                  <a14:imgLayer r:embed="rId15">
                    <a14:imgEffect>
                      <a14:saturation sat="200000"/>
                    </a14:imgEffect>
                  </a14:imgLayer>
                </a14:imgProps>
              </a:ext>
              <a:ext uri="{28A0092B-C50C-407E-A947-70E740481C1C}">
                <a14:useLocalDpi xmlns:a14="http://schemas.microsoft.com/office/drawing/2010/main" val="0"/>
              </a:ext>
            </a:extLst>
          </a:blip>
          <a:srcRect l="2348" t="2410" r="39647" b="94478"/>
          <a:stretch/>
        </p:blipFill>
        <p:spPr bwMode="auto">
          <a:xfrm>
            <a:off x="-1" y="3194"/>
            <a:ext cx="9144001" cy="914400"/>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xmlns=""/>
            </a:ext>
          </a:extLst>
        </p:spPr>
      </p:pic>
      <p:pic>
        <p:nvPicPr>
          <p:cNvPr id="8" name="Picture 7"/>
          <p:cNvPicPr/>
          <p:nvPr userDrawn="1"/>
        </p:nvPicPr>
        <p:blipFill>
          <a:blip r:embed="rId16" cstate="print">
            <a:biLevel thresh="25000"/>
            <a:extLst>
              <a:ext uri="{28A0092B-C50C-407E-A947-70E740481C1C}">
                <a14:useLocalDpi xmlns:a14="http://schemas.microsoft.com/office/drawing/2010/main" val="0"/>
              </a:ext>
            </a:extLst>
          </a:blip>
          <a:stretch>
            <a:fillRect/>
          </a:stretch>
        </p:blipFill>
        <p:spPr>
          <a:xfrm>
            <a:off x="6422372" y="256250"/>
            <a:ext cx="2291080" cy="557847"/>
          </a:xfrm>
          <a:prstGeom prst="rect">
            <a:avLst/>
          </a:prstGeom>
        </p:spPr>
      </p:pic>
      <p:sp>
        <p:nvSpPr>
          <p:cNvPr id="2" name="Title Placeholder 1"/>
          <p:cNvSpPr>
            <a:spLocks noGrp="1"/>
          </p:cNvSpPr>
          <p:nvPr>
            <p:ph type="title"/>
          </p:nvPr>
        </p:nvSpPr>
        <p:spPr>
          <a:xfrm>
            <a:off x="35868" y="0"/>
            <a:ext cx="6336332" cy="908720"/>
          </a:xfrm>
          <a:prstGeom prst="rect">
            <a:avLst/>
          </a:prstGeom>
        </p:spPr>
        <p:txBody>
          <a:bodyPr vert="horz" lIns="91440" tIns="45720" rIns="91440" bIns="45720" rtlCol="0" anchor="ctr">
            <a:normAutofit/>
          </a:bodyPr>
          <a:lstStyle/>
          <a:p>
            <a:r>
              <a:rPr lang="en-AU"/>
              <a:t>Click to edit Master title style</a:t>
            </a:r>
            <a:endParaRPr lang="en-US"/>
          </a:p>
        </p:txBody>
      </p:sp>
    </p:spTree>
    <p:extLst>
      <p:ext uri="{BB962C8B-B14F-4D97-AF65-F5344CB8AC3E}">
        <p14:creationId xmlns:p14="http://schemas.microsoft.com/office/powerpoint/2010/main" val="143156445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www.allergyfacts.org.au" TargetMode="External"/><Relationship Id="rId3" Type="http://schemas.openxmlformats.org/officeDocument/2006/relationships/hyperlink" Target="https://www2.education.vic.gov.au/pal/anaphylaxis/policy" TargetMode="External"/><Relationship Id="rId7" Type="http://schemas.openxmlformats.org/officeDocument/2006/relationships/hyperlink" Target="http://www.rch.org.au/allerg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etrainingvic.allergy.org.au/" TargetMode="External"/><Relationship Id="rId5" Type="http://schemas.openxmlformats.org/officeDocument/2006/relationships/hyperlink" Target="http://www.allergy.org.au/hp/anaphylaxis/ascia-action-plan-for-anaphylaxis" TargetMode="External"/><Relationship Id="rId4" Type="http://schemas.openxmlformats.org/officeDocument/2006/relationships/hyperlink" Target="mailto:anaphylaxisadviceline@rch.org.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67744" y="2780928"/>
            <a:ext cx="5256584" cy="648072"/>
          </a:xfrm>
          <a:prstGeom prst="rect">
            <a:avLst/>
          </a:prstGeom>
        </p:spPr>
        <p:txBody>
          <a:bodyPr lIns="95782" tIns="47891" rIns="95782" bIns="47891"/>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b="1" i="1" dirty="0">
                <a:solidFill>
                  <a:prstClr val="white">
                    <a:lumMod val="50000"/>
                  </a:prstClr>
                </a:solidFill>
                <a:latin typeface="Arial" pitchFamily="34" charset="0"/>
                <a:cs typeface="Arial" pitchFamily="34" charset="0"/>
              </a:rPr>
              <a:t>For all Victorian Schools</a:t>
            </a:r>
            <a:endParaRPr lang="en-US" sz="1800" dirty="0">
              <a:solidFill>
                <a:prstClr val="white">
                  <a:lumMod val="50000"/>
                </a:prstClr>
              </a:solidFill>
              <a:latin typeface="Calibri"/>
              <a:cs typeface="Arial" pitchFamily="34" charset="0"/>
            </a:endParaRPr>
          </a:p>
        </p:txBody>
      </p:sp>
      <p:grpSp>
        <p:nvGrpSpPr>
          <p:cNvPr id="6" name="Group 5"/>
          <p:cNvGrpSpPr/>
          <p:nvPr/>
        </p:nvGrpSpPr>
        <p:grpSpPr>
          <a:xfrm>
            <a:off x="254000" y="4086944"/>
            <a:ext cx="8505548" cy="2475499"/>
            <a:chOff x="254000" y="4086944"/>
            <a:chExt cx="8505548" cy="2475499"/>
          </a:xfrm>
        </p:grpSpPr>
        <p:sp>
          <p:nvSpPr>
            <p:cNvPr id="9" name="Rectangle 8"/>
            <p:cNvSpPr/>
            <p:nvPr/>
          </p:nvSpPr>
          <p:spPr>
            <a:xfrm>
              <a:off x="7363701" y="5085184"/>
              <a:ext cx="1395847" cy="1440160"/>
            </a:xfrm>
            <a:prstGeom prst="rect">
              <a:avLst/>
            </a:prstGeom>
            <a:solidFill>
              <a:schemeClr val="accent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8064A2"/>
                </a:solidFill>
                <a:latin typeface="Calibri"/>
              </a:endParaRPr>
            </a:p>
          </p:txBody>
        </p:sp>
        <p:pic>
          <p:nvPicPr>
            <p:cNvPr id="4" name="Picture 3"/>
            <p:cNvPicPr>
              <a:picLocks noChangeAspect="1"/>
            </p:cNvPicPr>
            <p:nvPr/>
          </p:nvPicPr>
          <p:blipFill>
            <a:blip r:embed="rId3"/>
            <a:stretch>
              <a:fillRect/>
            </a:stretch>
          </p:blipFill>
          <p:spPr>
            <a:xfrm>
              <a:off x="254000" y="4086944"/>
              <a:ext cx="2580167" cy="2438400"/>
            </a:xfrm>
            <a:prstGeom prst="rect">
              <a:avLst/>
            </a:prstGeom>
          </p:spPr>
        </p:pic>
        <p:pic>
          <p:nvPicPr>
            <p:cNvPr id="5" name="Picture 4"/>
            <p:cNvPicPr>
              <a:picLocks noChangeAspect="1"/>
            </p:cNvPicPr>
            <p:nvPr/>
          </p:nvPicPr>
          <p:blipFill rotWithShape="1">
            <a:blip r:embed="rId4"/>
            <a:srcRect r="18293"/>
            <a:stretch/>
          </p:blipFill>
          <p:spPr>
            <a:xfrm>
              <a:off x="3089202" y="5085184"/>
              <a:ext cx="1507427" cy="1440160"/>
            </a:xfrm>
            <a:prstGeom prst="rect">
              <a:avLst/>
            </a:prstGeom>
          </p:spPr>
        </p:pic>
        <p:pic>
          <p:nvPicPr>
            <p:cNvPr id="7" name="Picture 6"/>
            <p:cNvPicPr>
              <a:picLocks noChangeAspect="1"/>
            </p:cNvPicPr>
            <p:nvPr/>
          </p:nvPicPr>
          <p:blipFill rotWithShape="1">
            <a:blip r:embed="rId5"/>
            <a:srcRect l="7576" r="5808" b="3354"/>
            <a:stretch/>
          </p:blipFill>
          <p:spPr>
            <a:xfrm>
              <a:off x="4793778" y="5085184"/>
              <a:ext cx="1598422" cy="1477259"/>
            </a:xfrm>
            <a:prstGeom prst="rect">
              <a:avLst/>
            </a:prstGeom>
          </p:spPr>
        </p:pic>
        <p:pic>
          <p:nvPicPr>
            <p:cNvPr id="12" name="Picture 11"/>
            <p:cNvPicPr>
              <a:picLocks noChangeAspect="1"/>
            </p:cNvPicPr>
            <p:nvPr/>
          </p:nvPicPr>
          <p:blipFill rotWithShape="1">
            <a:blip r:embed="rId6"/>
            <a:srcRect l="3161" b="2215"/>
            <a:stretch/>
          </p:blipFill>
          <p:spPr>
            <a:xfrm rot="1107088">
              <a:off x="6405600" y="4875959"/>
              <a:ext cx="1568458" cy="1438141"/>
            </a:xfrm>
            <a:prstGeom prst="rect">
              <a:avLst/>
            </a:prstGeom>
          </p:spPr>
        </p:pic>
      </p:grpSp>
      <p:pic>
        <p:nvPicPr>
          <p:cNvPr id="16" name="Picture 15"/>
          <p:cNvPicPr/>
          <p:nvPr/>
        </p:nvPicPr>
        <p:blipFill rotWithShape="1">
          <a:blip r:embed="rId7">
            <a:duotone>
              <a:prstClr val="black"/>
              <a:schemeClr val="accent2">
                <a:tint val="45000"/>
                <a:satMod val="400000"/>
              </a:schemeClr>
            </a:duotone>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2348" t="2410" r="39647" b="94478"/>
          <a:stretch/>
        </p:blipFill>
        <p:spPr bwMode="auto">
          <a:xfrm>
            <a:off x="-1" y="3194"/>
            <a:ext cx="9144001" cy="914400"/>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xmlns=""/>
            </a:ext>
          </a:extLst>
        </p:spPr>
      </p:pic>
      <p:pic>
        <p:nvPicPr>
          <p:cNvPr id="13" name="Picture 12"/>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6422372" y="256250"/>
            <a:ext cx="2291080" cy="557847"/>
          </a:xfrm>
          <a:prstGeom prst="rect">
            <a:avLst/>
          </a:prstGeom>
        </p:spPr>
      </p:pic>
      <p:sp>
        <p:nvSpPr>
          <p:cNvPr id="14" name="Rectangle 2"/>
          <p:cNvSpPr txBox="1">
            <a:spLocks noChangeArrowheads="1"/>
          </p:cNvSpPr>
          <p:nvPr/>
        </p:nvSpPr>
        <p:spPr bwMode="auto">
          <a:xfrm>
            <a:off x="107504" y="1484784"/>
            <a:ext cx="9036496"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400" b="1" kern="1200">
                <a:solidFill>
                  <a:srgbClr val="11175E"/>
                </a:solidFill>
                <a:latin typeface="Open Sans" pitchFamily="34" charset="0"/>
                <a:ea typeface="Open Sans" pitchFamily="34" charset="0"/>
                <a:cs typeface="Open Sans" pitchFamily="34" charset="0"/>
              </a:defRPr>
            </a:lvl1pPr>
            <a:lvl2pPr algn="l" rtl="0" eaLnBrk="0" fontAlgn="base" hangingPunct="0">
              <a:spcBef>
                <a:spcPct val="0"/>
              </a:spcBef>
              <a:spcAft>
                <a:spcPct val="0"/>
              </a:spcAft>
              <a:defRPr sz="3600" b="1">
                <a:solidFill>
                  <a:srgbClr val="11175E"/>
                </a:solidFill>
                <a:latin typeface="Open Sans" pitchFamily="34" charset="0"/>
                <a:ea typeface="Open Sans" pitchFamily="34" charset="0"/>
                <a:cs typeface="Open Sans" pitchFamily="34" charset="0"/>
              </a:defRPr>
            </a:lvl2pPr>
            <a:lvl3pPr algn="l" rtl="0" eaLnBrk="0" fontAlgn="base" hangingPunct="0">
              <a:spcBef>
                <a:spcPct val="0"/>
              </a:spcBef>
              <a:spcAft>
                <a:spcPct val="0"/>
              </a:spcAft>
              <a:defRPr sz="3600" b="1">
                <a:solidFill>
                  <a:srgbClr val="11175E"/>
                </a:solidFill>
                <a:latin typeface="Open Sans" pitchFamily="34" charset="0"/>
                <a:ea typeface="Open Sans" pitchFamily="34" charset="0"/>
                <a:cs typeface="Open Sans" pitchFamily="34" charset="0"/>
              </a:defRPr>
            </a:lvl3pPr>
            <a:lvl4pPr algn="l" rtl="0" eaLnBrk="0" fontAlgn="base" hangingPunct="0">
              <a:spcBef>
                <a:spcPct val="0"/>
              </a:spcBef>
              <a:spcAft>
                <a:spcPct val="0"/>
              </a:spcAft>
              <a:defRPr sz="3600" b="1">
                <a:solidFill>
                  <a:srgbClr val="11175E"/>
                </a:solidFill>
                <a:latin typeface="Open Sans" pitchFamily="34" charset="0"/>
                <a:ea typeface="Open Sans" pitchFamily="34" charset="0"/>
                <a:cs typeface="Open Sans" pitchFamily="34" charset="0"/>
              </a:defRPr>
            </a:lvl4pPr>
            <a:lvl5pPr algn="l" rtl="0" eaLnBrk="0" fontAlgn="base" hangingPunct="0">
              <a:spcBef>
                <a:spcPct val="0"/>
              </a:spcBef>
              <a:spcAft>
                <a:spcPct val="0"/>
              </a:spcAft>
              <a:defRPr sz="3600" b="1">
                <a:solidFill>
                  <a:srgbClr val="11175E"/>
                </a:solidFill>
                <a:latin typeface="Open Sans" pitchFamily="34" charset="0"/>
                <a:ea typeface="Open Sans" pitchFamily="34" charset="0"/>
                <a:cs typeface="Open Sans" pitchFamily="34" charset="0"/>
              </a:defRPr>
            </a:lvl5pPr>
            <a:lvl6pPr marL="457200" algn="l" rtl="0" fontAlgn="base">
              <a:spcBef>
                <a:spcPct val="0"/>
              </a:spcBef>
              <a:spcAft>
                <a:spcPct val="0"/>
              </a:spcAft>
              <a:defRPr sz="3600" b="1">
                <a:solidFill>
                  <a:srgbClr val="11175E"/>
                </a:solidFill>
                <a:latin typeface="Open Sans" pitchFamily="34" charset="0"/>
                <a:cs typeface="Open Sans" pitchFamily="34" charset="0"/>
              </a:defRPr>
            </a:lvl6pPr>
            <a:lvl7pPr marL="914400" algn="l" rtl="0" fontAlgn="base">
              <a:spcBef>
                <a:spcPct val="0"/>
              </a:spcBef>
              <a:spcAft>
                <a:spcPct val="0"/>
              </a:spcAft>
              <a:defRPr sz="3600" b="1">
                <a:solidFill>
                  <a:srgbClr val="11175E"/>
                </a:solidFill>
                <a:latin typeface="Open Sans" pitchFamily="34" charset="0"/>
                <a:cs typeface="Open Sans" pitchFamily="34" charset="0"/>
              </a:defRPr>
            </a:lvl7pPr>
            <a:lvl8pPr marL="1371600" algn="l" rtl="0" fontAlgn="base">
              <a:spcBef>
                <a:spcPct val="0"/>
              </a:spcBef>
              <a:spcAft>
                <a:spcPct val="0"/>
              </a:spcAft>
              <a:defRPr sz="3600" b="1">
                <a:solidFill>
                  <a:srgbClr val="11175E"/>
                </a:solidFill>
                <a:latin typeface="Open Sans" pitchFamily="34" charset="0"/>
                <a:cs typeface="Open Sans" pitchFamily="34" charset="0"/>
              </a:defRPr>
            </a:lvl8pPr>
            <a:lvl9pPr marL="1828800" algn="l" rtl="0" fontAlgn="base">
              <a:spcBef>
                <a:spcPct val="0"/>
              </a:spcBef>
              <a:spcAft>
                <a:spcPct val="0"/>
              </a:spcAft>
              <a:defRPr sz="3600" b="1">
                <a:solidFill>
                  <a:srgbClr val="11175E"/>
                </a:solidFill>
                <a:latin typeface="Open Sans" pitchFamily="34" charset="0"/>
                <a:cs typeface="Open San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600" b="1" i="0" u="none" strike="noStrike" kern="1200" cap="none" spc="0" normalizeH="0" baseline="0" noProof="0" dirty="0">
                <a:ln>
                  <a:noFill/>
                </a:ln>
                <a:solidFill>
                  <a:srgbClr val="C0504D"/>
                </a:solidFill>
                <a:effectLst/>
                <a:uLnTx/>
                <a:uFillTx/>
                <a:latin typeface="+mj-lt"/>
                <a:ea typeface="Open Sans" pitchFamily="34" charset="0"/>
                <a:cs typeface="Open Sans" pitchFamily="34" charset="0"/>
              </a:rPr>
              <a:t>Anaphylaxis Management</a:t>
            </a:r>
            <a:br>
              <a:rPr kumimoji="0" lang="en-AU" sz="3600" b="1" i="0" u="none" strike="noStrike" kern="1200" cap="none" spc="0" normalizeH="0" baseline="0" noProof="0" dirty="0">
                <a:ln>
                  <a:noFill/>
                </a:ln>
                <a:solidFill>
                  <a:srgbClr val="C0504D"/>
                </a:solidFill>
                <a:effectLst/>
                <a:uLnTx/>
                <a:uFillTx/>
                <a:latin typeface="+mj-lt"/>
                <a:ea typeface="Open Sans" pitchFamily="34" charset="0"/>
                <a:cs typeface="Open Sans" pitchFamily="34" charset="0"/>
              </a:rPr>
            </a:br>
            <a:r>
              <a:rPr kumimoji="0" lang="en-AU" sz="3600" b="1" i="0" u="none" strike="noStrike" kern="1200" cap="none" spc="0" normalizeH="0" baseline="0" noProof="0" dirty="0">
                <a:ln>
                  <a:noFill/>
                </a:ln>
                <a:solidFill>
                  <a:srgbClr val="C0504D"/>
                </a:solidFill>
                <a:effectLst/>
                <a:uLnTx/>
                <a:uFillTx/>
                <a:latin typeface="+mj-lt"/>
                <a:ea typeface="Open Sans" pitchFamily="34" charset="0"/>
                <a:cs typeface="Open Sans" pitchFamily="34" charset="0"/>
              </a:rPr>
              <a:t>School Twice-Yearly</a:t>
            </a:r>
            <a:r>
              <a:rPr kumimoji="0" lang="en-AU" sz="3600" b="1" i="0" u="none" strike="noStrike" kern="1200" cap="none" spc="0" normalizeH="0" noProof="0" dirty="0">
                <a:ln>
                  <a:noFill/>
                </a:ln>
                <a:solidFill>
                  <a:srgbClr val="C0504D"/>
                </a:solidFill>
                <a:effectLst/>
                <a:uLnTx/>
                <a:uFillTx/>
                <a:latin typeface="+mj-lt"/>
                <a:ea typeface="Open Sans" pitchFamily="34" charset="0"/>
                <a:cs typeface="Open Sans" pitchFamily="34" charset="0"/>
              </a:rPr>
              <a:t> </a:t>
            </a:r>
            <a:r>
              <a:rPr kumimoji="0" lang="en-AU" sz="3600" b="1" i="0" u="none" strike="noStrike" kern="1200" cap="none" spc="0" normalizeH="0" baseline="0" noProof="0" dirty="0">
                <a:ln>
                  <a:noFill/>
                </a:ln>
                <a:solidFill>
                  <a:srgbClr val="C0504D"/>
                </a:solidFill>
                <a:effectLst/>
                <a:uLnTx/>
                <a:uFillTx/>
                <a:latin typeface="+mj-lt"/>
                <a:ea typeface="Open Sans" pitchFamily="34" charset="0"/>
                <a:cs typeface="Open Sans" pitchFamily="34" charset="0"/>
              </a:rPr>
              <a:t>Briefing</a:t>
            </a:r>
          </a:p>
        </p:txBody>
      </p:sp>
    </p:spTree>
    <p:extLst>
      <p:ext uri="{BB962C8B-B14F-4D97-AF65-F5344CB8AC3E}">
        <p14:creationId xmlns:p14="http://schemas.microsoft.com/office/powerpoint/2010/main" val="328495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95536" y="260648"/>
            <a:ext cx="5256584" cy="431800"/>
          </a:xfrm>
        </p:spPr>
        <p:txBody>
          <a:bodyPr>
            <a:noAutofit/>
          </a:bodyPr>
          <a:lstStyle/>
          <a:p>
            <a:pPr algn="l">
              <a:defRPr/>
            </a:pPr>
            <a:r>
              <a:rPr lang="en-AU" sz="2800" b="1" dirty="0">
                <a:sym typeface="Wingdings" pitchFamily="2" charset="2"/>
              </a:rPr>
              <a:t>(Insert name of school)</a:t>
            </a:r>
            <a:endParaRPr lang="en-AU" sz="2800" b="1" dirty="0"/>
          </a:p>
        </p:txBody>
      </p:sp>
      <p:sp>
        <p:nvSpPr>
          <p:cNvPr id="4100" name="Rectangle 3"/>
          <p:cNvSpPr>
            <a:spLocks noGrp="1" noChangeArrowheads="1"/>
          </p:cNvSpPr>
          <p:nvPr>
            <p:ph type="subTitle" idx="1"/>
          </p:nvPr>
        </p:nvSpPr>
        <p:spPr>
          <a:xfrm>
            <a:off x="357188" y="1412875"/>
            <a:ext cx="8643937" cy="730250"/>
          </a:xfrm>
        </p:spPr>
        <p:txBody>
          <a:bodyPr>
            <a:normAutofit fontScale="70000" lnSpcReduction="20000"/>
          </a:bodyPr>
          <a:lstStyle/>
          <a:p>
            <a:pPr marL="457200" indent="-457200">
              <a:lnSpc>
                <a:spcPct val="150000"/>
              </a:lnSpc>
              <a:buFont typeface="Zapf Dingbats"/>
              <a:buNone/>
            </a:pPr>
            <a:r>
              <a:rPr lang="en-AU" dirty="0"/>
              <a:t>The children that are diagnosed at risk of anaphylaxis at our school are:</a:t>
            </a:r>
          </a:p>
          <a:p>
            <a:pPr marL="457200" indent="-457200">
              <a:lnSpc>
                <a:spcPct val="150000"/>
              </a:lnSpc>
              <a:buFont typeface="Zapf Dingbats"/>
              <a:buNone/>
            </a:pPr>
            <a:endParaRPr lang="en-AU" dirty="0"/>
          </a:p>
        </p:txBody>
      </p:sp>
      <p:sp>
        <p:nvSpPr>
          <p:cNvPr id="4098" name="Rectangle 19"/>
          <p:cNvSpPr>
            <a:spLocks noGrp="1" noChangeArrowheads="1"/>
          </p:cNvSpPr>
          <p:nvPr>
            <p:ph type="ftr" sz="quarter" idx="11"/>
          </p:nvPr>
        </p:nvSpPr>
        <p:spPr bwMode="auto">
          <a:xfrm>
            <a:off x="0" y="60960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solidFill>
                <a:srgbClr val="425563"/>
              </a:solidFill>
              <a:latin typeface="Open Sans" pitchFamily="34" charset="0"/>
            </a:endParaRPr>
          </a:p>
        </p:txBody>
      </p:sp>
      <p:sp>
        <p:nvSpPr>
          <p:cNvPr id="4101" name="Rounded Rectangle 5"/>
          <p:cNvSpPr>
            <a:spLocks noChangeArrowheads="1"/>
          </p:cNvSpPr>
          <p:nvPr/>
        </p:nvSpPr>
        <p:spPr bwMode="auto">
          <a:xfrm>
            <a:off x="1500188" y="2857500"/>
            <a:ext cx="1071562" cy="13573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endParaRPr lang="en-AU"/>
          </a:p>
        </p:txBody>
      </p:sp>
      <p:sp>
        <p:nvSpPr>
          <p:cNvPr id="4102" name="Flowchart: Process 7"/>
          <p:cNvSpPr>
            <a:spLocks noChangeArrowheads="1"/>
          </p:cNvSpPr>
          <p:nvPr/>
        </p:nvSpPr>
        <p:spPr bwMode="auto">
          <a:xfrm>
            <a:off x="571500" y="4214813"/>
            <a:ext cx="1785938" cy="17145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endParaRPr lang="en-AU"/>
          </a:p>
        </p:txBody>
      </p:sp>
      <p:sp>
        <p:nvSpPr>
          <p:cNvPr id="4103" name="TextBox 8"/>
          <p:cNvSpPr txBox="1">
            <a:spLocks noChangeArrowheads="1"/>
          </p:cNvSpPr>
          <p:nvPr/>
        </p:nvSpPr>
        <p:spPr bwMode="auto">
          <a:xfrm>
            <a:off x="684213" y="2571750"/>
            <a:ext cx="1785937" cy="1200150"/>
          </a:xfrm>
          <a:prstGeom prst="rect">
            <a:avLst/>
          </a:prstGeom>
          <a:solidFill>
            <a:schemeClr val="accent2">
              <a:lumMod val="20000"/>
              <a:lumOff val="80000"/>
            </a:schemeClr>
          </a:solid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AU" dirty="0"/>
              <a:t>Insert</a:t>
            </a:r>
          </a:p>
          <a:p>
            <a:pPr algn="ctr"/>
            <a:r>
              <a:rPr lang="en-AU" dirty="0"/>
              <a:t>picture of child here</a:t>
            </a:r>
          </a:p>
          <a:p>
            <a:pPr algn="ctr"/>
            <a:r>
              <a:rPr lang="en-AU" dirty="0"/>
              <a:t>please</a:t>
            </a:r>
          </a:p>
        </p:txBody>
      </p:sp>
      <p:sp>
        <p:nvSpPr>
          <p:cNvPr id="4104" name="TextBox 9"/>
          <p:cNvSpPr txBox="1">
            <a:spLocks noChangeArrowheads="1"/>
          </p:cNvSpPr>
          <p:nvPr/>
        </p:nvSpPr>
        <p:spPr bwMode="auto">
          <a:xfrm>
            <a:off x="3708400" y="2643188"/>
            <a:ext cx="1792288"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0" hangingPunct="0"/>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AU" dirty="0"/>
              <a:t>Insert</a:t>
            </a:r>
          </a:p>
          <a:p>
            <a:r>
              <a:rPr lang="en-AU" dirty="0"/>
              <a:t>picture of child here</a:t>
            </a:r>
          </a:p>
          <a:p>
            <a:r>
              <a:rPr lang="en-AU" dirty="0"/>
              <a:t>please</a:t>
            </a:r>
          </a:p>
        </p:txBody>
      </p:sp>
      <p:sp>
        <p:nvSpPr>
          <p:cNvPr id="4105" name="TextBox 10"/>
          <p:cNvSpPr txBox="1">
            <a:spLocks noChangeArrowheads="1"/>
          </p:cNvSpPr>
          <p:nvPr/>
        </p:nvSpPr>
        <p:spPr bwMode="auto">
          <a:xfrm>
            <a:off x="6659563" y="2643188"/>
            <a:ext cx="1841500"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0" hangingPunct="0"/>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AU" dirty="0"/>
              <a:t>Insert</a:t>
            </a:r>
          </a:p>
          <a:p>
            <a:r>
              <a:rPr lang="en-AU" dirty="0"/>
              <a:t>picture of child here</a:t>
            </a:r>
          </a:p>
          <a:p>
            <a:r>
              <a:rPr lang="en-AU" dirty="0"/>
              <a:t>please</a:t>
            </a:r>
          </a:p>
        </p:txBody>
      </p:sp>
      <p:sp>
        <p:nvSpPr>
          <p:cNvPr id="4106" name="Rectangle 11"/>
          <p:cNvSpPr>
            <a:spLocks noChangeArrowheads="1"/>
          </p:cNvSpPr>
          <p:nvPr/>
        </p:nvSpPr>
        <p:spPr bwMode="auto">
          <a:xfrm>
            <a:off x="3714750" y="4238625"/>
            <a:ext cx="1866900"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AU" dirty="0"/>
              <a:t>Insert</a:t>
            </a:r>
          </a:p>
          <a:p>
            <a:pPr algn="ctr" eaLnBrk="0" hangingPunct="0"/>
            <a:r>
              <a:rPr lang="en-AU" dirty="0"/>
              <a:t>picture of child here</a:t>
            </a:r>
          </a:p>
          <a:p>
            <a:pPr algn="ctr" eaLnBrk="0" hangingPunct="0"/>
            <a:r>
              <a:rPr lang="en-AU" dirty="0"/>
              <a:t>please</a:t>
            </a:r>
          </a:p>
        </p:txBody>
      </p:sp>
      <p:sp>
        <p:nvSpPr>
          <p:cNvPr id="4107" name="Rectangle 12"/>
          <p:cNvSpPr>
            <a:spLocks noChangeArrowheads="1"/>
          </p:cNvSpPr>
          <p:nvPr/>
        </p:nvSpPr>
        <p:spPr bwMode="auto">
          <a:xfrm>
            <a:off x="6659563" y="4219575"/>
            <a:ext cx="1768475"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AU" dirty="0"/>
              <a:t>Insert</a:t>
            </a:r>
          </a:p>
          <a:p>
            <a:pPr algn="ctr" eaLnBrk="0" hangingPunct="0"/>
            <a:r>
              <a:rPr lang="en-AU" dirty="0"/>
              <a:t>picture of child here</a:t>
            </a:r>
          </a:p>
          <a:p>
            <a:pPr algn="ctr" eaLnBrk="0" hangingPunct="0"/>
            <a:r>
              <a:rPr lang="en-AU" dirty="0"/>
              <a:t>please</a:t>
            </a:r>
          </a:p>
        </p:txBody>
      </p:sp>
      <p:sp>
        <p:nvSpPr>
          <p:cNvPr id="4108" name="Rectangle 13"/>
          <p:cNvSpPr>
            <a:spLocks noChangeArrowheads="1"/>
          </p:cNvSpPr>
          <p:nvPr/>
        </p:nvSpPr>
        <p:spPr bwMode="auto">
          <a:xfrm>
            <a:off x="684213" y="4233863"/>
            <a:ext cx="1800225" cy="12001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AU" dirty="0"/>
              <a:t>Insert</a:t>
            </a:r>
          </a:p>
          <a:p>
            <a:pPr algn="ctr" eaLnBrk="0" hangingPunct="0"/>
            <a:r>
              <a:rPr lang="en-AU" dirty="0"/>
              <a:t>picture of child here</a:t>
            </a:r>
          </a:p>
          <a:p>
            <a:pPr algn="ctr" eaLnBrk="0" hangingPunct="0"/>
            <a:r>
              <a:rPr lang="en-AU" dirty="0"/>
              <a:t>please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517426" y="116632"/>
            <a:ext cx="8604250" cy="792163"/>
          </a:xfrm>
        </p:spPr>
        <p:txBody>
          <a:bodyPr/>
          <a:lstStyle/>
          <a:p>
            <a:pPr algn="l"/>
            <a:r>
              <a:rPr lang="en-AU" sz="2800" b="1" dirty="0"/>
              <a:t>Signs &amp; symptoms of anaphylaxis</a:t>
            </a:r>
          </a:p>
        </p:txBody>
      </p:sp>
      <p:sp>
        <p:nvSpPr>
          <p:cNvPr id="5124" name="Rectangle 3"/>
          <p:cNvSpPr>
            <a:spLocks noGrp="1" noChangeArrowheads="1"/>
          </p:cNvSpPr>
          <p:nvPr>
            <p:ph type="subTitle" idx="1"/>
          </p:nvPr>
        </p:nvSpPr>
        <p:spPr>
          <a:xfrm>
            <a:off x="611560" y="1484784"/>
            <a:ext cx="7632526" cy="1439813"/>
          </a:xfrm>
        </p:spPr>
        <p:txBody>
          <a:bodyPr>
            <a:normAutofit fontScale="92500" lnSpcReduction="10000"/>
          </a:bodyPr>
          <a:lstStyle/>
          <a:p>
            <a:pPr algn="l">
              <a:buFont typeface="Zapf Dingbats"/>
              <a:buNone/>
              <a:defRPr/>
            </a:pPr>
            <a:r>
              <a:rPr lang="en-AU" sz="2400" dirty="0"/>
              <a:t>Anaphylaxis is the most severe form of allergic reaction</a:t>
            </a:r>
          </a:p>
          <a:p>
            <a:pPr>
              <a:buFont typeface="Zapf Dingbats"/>
              <a:buNone/>
              <a:defRPr/>
            </a:pPr>
            <a:endParaRPr lang="en-AU" sz="1800" dirty="0"/>
          </a:p>
          <a:p>
            <a:pPr algn="l">
              <a:buFont typeface="Zapf Dingbats"/>
              <a:buNone/>
              <a:defRPr/>
            </a:pPr>
            <a:r>
              <a:rPr lang="en-AU" sz="2400" dirty="0"/>
              <a:t>It involves a change to </a:t>
            </a:r>
            <a:r>
              <a:rPr lang="en-AU" sz="2000" u="sng" dirty="0"/>
              <a:t>BREATHING</a:t>
            </a:r>
            <a:r>
              <a:rPr lang="en-AU" sz="2000" dirty="0"/>
              <a:t> </a:t>
            </a:r>
            <a:r>
              <a:rPr lang="en-AU" sz="2400" dirty="0"/>
              <a:t>&amp; / or</a:t>
            </a:r>
            <a:r>
              <a:rPr lang="en-AU" sz="2000" dirty="0"/>
              <a:t> </a:t>
            </a:r>
            <a:r>
              <a:rPr lang="en-AU" sz="2000" u="sng" dirty="0"/>
              <a:t>CIRCULATION</a:t>
            </a:r>
          </a:p>
          <a:p>
            <a:pPr>
              <a:buFont typeface="Zapf Dingbats"/>
              <a:buNone/>
              <a:defRPr/>
            </a:pPr>
            <a:r>
              <a:rPr lang="en-AU" sz="2400" dirty="0"/>
              <a:t>		</a:t>
            </a:r>
            <a:endParaRPr lang="en-US" sz="2400" dirty="0"/>
          </a:p>
          <a:p>
            <a:pPr>
              <a:buFont typeface="Zapf Dingbats"/>
              <a:buNone/>
              <a:defRPr/>
            </a:pPr>
            <a:endParaRPr lang="en-AU" sz="2400" dirty="0"/>
          </a:p>
        </p:txBody>
      </p:sp>
      <p:sp>
        <p:nvSpPr>
          <p:cNvPr id="5122" name="Rectangle 19"/>
          <p:cNvSpPr>
            <a:spLocks noGrp="1" noChangeArrowheads="1"/>
          </p:cNvSpPr>
          <p:nvPr>
            <p:ph type="ftr" sz="quarter" idx="11"/>
          </p:nvPr>
        </p:nvSpPr>
        <p:spPr bwMode="auto">
          <a:xfrm>
            <a:off x="0" y="60960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en-US" dirty="0" err="1">
                <a:solidFill>
                  <a:srgbClr val="425563"/>
                </a:solidFill>
                <a:latin typeface="Open Sans" pitchFamily="34" charset="0"/>
              </a:rPr>
              <a:t>www.allergy.org.au</a:t>
            </a:r>
            <a:r>
              <a:rPr lang="en-US" dirty="0">
                <a:solidFill>
                  <a:srgbClr val="425563"/>
                </a:solidFill>
                <a:latin typeface="Open Sans" pitchFamily="34" charset="0"/>
              </a:rPr>
              <a:t>/anaphylaxis</a:t>
            </a:r>
          </a:p>
        </p:txBody>
      </p:sp>
      <p:sp>
        <p:nvSpPr>
          <p:cNvPr id="2" name="Rectangle 1"/>
          <p:cNvSpPr/>
          <p:nvPr/>
        </p:nvSpPr>
        <p:spPr>
          <a:xfrm>
            <a:off x="755576" y="3429000"/>
            <a:ext cx="6768752" cy="2995692"/>
          </a:xfrm>
          <a:prstGeom prst="rect">
            <a:avLst/>
          </a:prstGeom>
          <a:solidFill>
            <a:srgbClr val="F2DCDB"/>
          </a:solidFill>
        </p:spPr>
        <p:txBody>
          <a:bodyPr wrap="square">
            <a:spAutoFit/>
          </a:bodyPr>
          <a:lstStyle/>
          <a:p>
            <a:pPr>
              <a:spcAft>
                <a:spcPts val="400"/>
              </a:spcAft>
              <a:defRPr/>
            </a:pPr>
            <a:endParaRPr lang="en-AU" b="1" dirty="0">
              <a:solidFill>
                <a:srgbClr val="7F7F7F"/>
              </a:solidFill>
            </a:endParaRPr>
          </a:p>
          <a:p>
            <a:pPr marL="533400" indent="-355600">
              <a:spcAft>
                <a:spcPts val="400"/>
              </a:spcAft>
              <a:buFont typeface="Arial"/>
              <a:buChar char="•"/>
              <a:defRPr/>
            </a:pPr>
            <a:r>
              <a:rPr lang="en-AU" dirty="0">
                <a:solidFill>
                  <a:srgbClr val="7F7F7F"/>
                </a:solidFill>
              </a:rPr>
              <a:t>Difficult/noisy breathing</a:t>
            </a:r>
          </a:p>
          <a:p>
            <a:pPr marL="533400" indent="-355600">
              <a:spcAft>
                <a:spcPts val="400"/>
              </a:spcAft>
              <a:buFont typeface="Arial"/>
              <a:buChar char="•"/>
              <a:defRPr/>
            </a:pPr>
            <a:r>
              <a:rPr lang="en-AU" dirty="0">
                <a:solidFill>
                  <a:srgbClr val="7F7F7F"/>
                </a:solidFill>
              </a:rPr>
              <a:t>Swelling of the tongue</a:t>
            </a:r>
          </a:p>
          <a:p>
            <a:pPr marL="533400" indent="-355600">
              <a:spcAft>
                <a:spcPts val="400"/>
              </a:spcAft>
              <a:buFont typeface="Arial"/>
              <a:buChar char="•"/>
              <a:defRPr/>
            </a:pPr>
            <a:r>
              <a:rPr lang="en-AU" dirty="0">
                <a:solidFill>
                  <a:srgbClr val="7F7F7F"/>
                </a:solidFill>
              </a:rPr>
              <a:t>Swelling/tightness in throat		</a:t>
            </a:r>
          </a:p>
          <a:p>
            <a:pPr marL="533400" indent="-355600">
              <a:spcAft>
                <a:spcPts val="400"/>
              </a:spcAft>
              <a:buFont typeface="Arial"/>
              <a:buChar char="•"/>
              <a:defRPr/>
            </a:pPr>
            <a:r>
              <a:rPr lang="en-AU" dirty="0">
                <a:solidFill>
                  <a:srgbClr val="7F7F7F"/>
                </a:solidFill>
              </a:rPr>
              <a:t>Difficulty talking and/or hoarse voice</a:t>
            </a:r>
          </a:p>
          <a:p>
            <a:pPr marL="533400" indent="-355600">
              <a:spcAft>
                <a:spcPts val="400"/>
              </a:spcAft>
              <a:buFont typeface="Arial"/>
              <a:buChar char="•"/>
              <a:defRPr/>
            </a:pPr>
            <a:r>
              <a:rPr lang="en-AU" dirty="0">
                <a:solidFill>
                  <a:srgbClr val="7F7F7F"/>
                </a:solidFill>
              </a:rPr>
              <a:t>Wheeze or persistent cough</a:t>
            </a:r>
          </a:p>
          <a:p>
            <a:pPr marL="533400" indent="-355600">
              <a:spcAft>
                <a:spcPts val="400"/>
              </a:spcAft>
              <a:buFont typeface="Arial"/>
              <a:buChar char="•"/>
              <a:defRPr/>
            </a:pPr>
            <a:r>
              <a:rPr lang="en-AU" dirty="0">
                <a:solidFill>
                  <a:srgbClr val="7F7F7F"/>
                </a:solidFill>
              </a:rPr>
              <a:t>Persistent dizziness or collapse</a:t>
            </a:r>
          </a:p>
          <a:p>
            <a:pPr marL="533400" indent="-355600">
              <a:spcAft>
                <a:spcPts val="400"/>
              </a:spcAft>
              <a:buFont typeface="Arial"/>
              <a:buChar char="•"/>
              <a:defRPr/>
            </a:pPr>
            <a:r>
              <a:rPr lang="en-AU" dirty="0">
                <a:solidFill>
                  <a:srgbClr val="7F7F7F"/>
                </a:solidFill>
              </a:rPr>
              <a:t>Pale and floppy (young children)</a:t>
            </a:r>
          </a:p>
          <a:p>
            <a:pPr marL="533400" indent="-355600">
              <a:spcAft>
                <a:spcPts val="400"/>
              </a:spcAft>
              <a:buFont typeface="Arial"/>
              <a:buChar char="•"/>
              <a:defRPr/>
            </a:pPr>
            <a:endParaRPr lang="en-AU" dirty="0">
              <a:solidFill>
                <a:srgbClr val="7F7F7F"/>
              </a:solidFill>
            </a:endParaRPr>
          </a:p>
        </p:txBody>
      </p:sp>
      <p:sp>
        <p:nvSpPr>
          <p:cNvPr id="3" name="Round Same Side Corner Rectangle 2"/>
          <p:cNvSpPr/>
          <p:nvPr/>
        </p:nvSpPr>
        <p:spPr>
          <a:xfrm>
            <a:off x="755576" y="2852936"/>
            <a:ext cx="6768752" cy="576064"/>
          </a:xfrm>
          <a:prstGeom prst="round2SameRect">
            <a:avLst/>
          </a:prstGeom>
          <a:solidFill>
            <a:schemeClr val="accent2"/>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AU" sz="2000" b="1" dirty="0">
                <a:solidFill>
                  <a:schemeClr val="bg1"/>
                </a:solidFill>
              </a:rPr>
              <a:t>Symptoms and signs of anaphylaxis: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323528" y="188640"/>
            <a:ext cx="7153275" cy="574675"/>
          </a:xfrm>
        </p:spPr>
        <p:txBody>
          <a:bodyPr>
            <a:noAutofit/>
          </a:bodyPr>
          <a:lstStyle/>
          <a:p>
            <a:pPr algn="l"/>
            <a:r>
              <a:rPr lang="en-AU" sz="3200" b="1" dirty="0"/>
              <a:t>ASICA Anaphylaxis e-training</a:t>
            </a:r>
          </a:p>
        </p:txBody>
      </p:sp>
      <p:sp>
        <p:nvSpPr>
          <p:cNvPr id="6146" name="Rectangle 19"/>
          <p:cNvSpPr>
            <a:spLocks noGrp="1" noChangeArrowheads="1"/>
          </p:cNvSpPr>
          <p:nvPr>
            <p:ph type="ftr" sz="quarter" idx="11"/>
          </p:nvPr>
        </p:nvSpPr>
        <p:spPr bwMode="auto">
          <a:xfrm>
            <a:off x="0" y="60960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solidFill>
                <a:srgbClr val="425563"/>
              </a:solidFill>
              <a:latin typeface="Open Sans" pitchFamily="34" charset="0"/>
            </a:endParaRPr>
          </a:p>
        </p:txBody>
      </p:sp>
      <p:pic>
        <p:nvPicPr>
          <p:cNvPr id="6" name="Picture 5"/>
          <p:cNvPicPr>
            <a:picLocks noChangeAspect="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blip>
          <a:srcRect b="2674"/>
          <a:stretch/>
        </p:blipFill>
        <p:spPr>
          <a:xfrm>
            <a:off x="6300192" y="1340768"/>
            <a:ext cx="1783466" cy="952229"/>
          </a:xfrm>
          <a:prstGeom prst="rect">
            <a:avLst/>
          </a:prstGeom>
        </p:spPr>
      </p:pic>
      <p:pic>
        <p:nvPicPr>
          <p:cNvPr id="7" name="Picture 6"/>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27708" y1="80074" x2="27708" y2="80074"/>
                        <a14:foregroundMark x1="38229" y1="18688" x2="38229" y2="18688"/>
                      </a14:backgroundRemoval>
                    </a14:imgEffect>
                  </a14:imgLayer>
                </a14:imgProps>
              </a:ext>
            </a:extLst>
          </a:blip>
          <a:stretch>
            <a:fillRect/>
          </a:stretch>
        </p:blipFill>
        <p:spPr>
          <a:xfrm>
            <a:off x="6660232" y="2780928"/>
            <a:ext cx="1148707" cy="966828"/>
          </a:xfrm>
          <a:prstGeom prst="rect">
            <a:avLst/>
          </a:prstGeom>
        </p:spPr>
      </p:pic>
      <p:grpSp>
        <p:nvGrpSpPr>
          <p:cNvPr id="8" name="Group 7"/>
          <p:cNvGrpSpPr/>
          <p:nvPr/>
        </p:nvGrpSpPr>
        <p:grpSpPr>
          <a:xfrm>
            <a:off x="6660232" y="4365104"/>
            <a:ext cx="997799" cy="1158203"/>
            <a:chOff x="9435938" y="4262519"/>
            <a:chExt cx="997799" cy="1151390"/>
          </a:xfrm>
        </p:grpSpPr>
        <p:pic>
          <p:nvPicPr>
            <p:cNvPr id="9" name="Picture 8"/>
            <p:cNvPicPr>
              <a:picLocks noChangeAspect="1"/>
            </p:cNvPicPr>
            <p:nvPr/>
          </p:nvPicPr>
          <p:blipFill rotWithShape="1">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39420" y1="20997" x2="39420" y2="20997"/>
                          <a14:foregroundMark x1="30631" y1="41362" x2="30631" y2="41362"/>
                        </a14:backgroundRemoval>
                      </a14:imgEffect>
                      <a14:imgEffect>
                        <a14:saturation sat="0"/>
                      </a14:imgEffect>
                      <a14:imgEffect>
                        <a14:brightnessContrast contrast="13000"/>
                      </a14:imgEffect>
                    </a14:imgLayer>
                  </a14:imgProps>
                </a:ext>
              </a:extLst>
            </a:blip>
            <a:srcRect l="50515"/>
            <a:stretch/>
          </p:blipFill>
          <p:spPr>
            <a:xfrm>
              <a:off x="9964804" y="4262519"/>
              <a:ext cx="468933" cy="1151390"/>
            </a:xfrm>
            <a:prstGeom prst="rect">
              <a:avLst/>
            </a:prstGeom>
          </p:spPr>
        </p:pic>
        <p:pic>
          <p:nvPicPr>
            <p:cNvPr id="10" name="Picture 9"/>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9963" b="89945" l="14873" r="91772">
                          <a14:foregroundMark x1="52690" y1="46125" x2="52690" y2="46125"/>
                          <a14:foregroundMark x1="29747" y1="39483" x2="29747" y2="39483"/>
                          <a14:backgroundMark x1="48259" y1="59041" x2="48259" y2="59041"/>
                          <a14:backgroundMark x1="66297" y1="35055" x2="66297" y2="35055"/>
                          <a14:backgroundMark x1="28956" y1="40406" x2="28956" y2="40406"/>
                        </a14:backgroundRemoval>
                      </a14:imgEffect>
                    </a14:imgLayer>
                  </a14:imgProps>
                </a:ext>
              </a:extLst>
            </a:blip>
            <a:srcRect l="18308"/>
            <a:stretch/>
          </p:blipFill>
          <p:spPr>
            <a:xfrm flipH="1">
              <a:off x="9435938" y="4288911"/>
              <a:ext cx="528866" cy="1110399"/>
            </a:xfrm>
            <a:prstGeom prst="rect">
              <a:avLst/>
            </a:prstGeom>
          </p:spPr>
        </p:pic>
      </p:grpSp>
      <p:sp>
        <p:nvSpPr>
          <p:cNvPr id="11" name="Right Arrow 10"/>
          <p:cNvSpPr/>
          <p:nvPr/>
        </p:nvSpPr>
        <p:spPr>
          <a:xfrm rot="5400000">
            <a:off x="2429165" y="-908885"/>
            <a:ext cx="1189326" cy="5544616"/>
          </a:xfrm>
          <a:prstGeom prst="rightArrow">
            <a:avLst>
              <a:gd name="adj1" fmla="val 100000"/>
              <a:gd name="adj2" fmla="val 11856"/>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Legislation and policy sets out that all Victorian school staff working with a child or young person who is at risk of an anaphylactic reaction are required to undertake anaphylaxis training.</a:t>
            </a:r>
          </a:p>
        </p:txBody>
      </p:sp>
      <p:sp>
        <p:nvSpPr>
          <p:cNvPr id="12" name="Right Arrow 11"/>
          <p:cNvSpPr/>
          <p:nvPr/>
        </p:nvSpPr>
        <p:spPr>
          <a:xfrm rot="5400000">
            <a:off x="2384477" y="503955"/>
            <a:ext cx="1278702" cy="5544618"/>
          </a:xfrm>
          <a:prstGeom prst="rightArrow">
            <a:avLst>
              <a:gd name="adj1" fmla="val 100000"/>
              <a:gd name="adj2" fmla="val 118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On advice from experts and stakeholders the Department is implementing a new best practice online training strategy. All Victorian school staff are now able to access Departmentally funded online training at their own convenience.  </a:t>
            </a:r>
          </a:p>
        </p:txBody>
      </p:sp>
      <p:sp>
        <p:nvSpPr>
          <p:cNvPr id="13" name="Right Arrow 12"/>
          <p:cNvSpPr/>
          <p:nvPr/>
        </p:nvSpPr>
        <p:spPr>
          <a:xfrm rot="5400000">
            <a:off x="2051722" y="2420888"/>
            <a:ext cx="2016221" cy="5472610"/>
          </a:xfrm>
          <a:prstGeom prst="rightArrow">
            <a:avLst>
              <a:gd name="adj1" fmla="val 98362"/>
              <a:gd name="adj2" fmla="val 11856"/>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Once staff have completed the online training they will need to have their </a:t>
            </a:r>
            <a:r>
              <a:rPr lang="en-US" sz="1600" dirty="0">
                <a:solidFill>
                  <a:schemeClr val="bg1"/>
                </a:solidFill>
              </a:rPr>
              <a:t>competency in using an autoinjector tested in person. From Term 1, 2016 every school will be asked to provide the names of 2 staff members (per campus) to undertake funded autoinjector competency check training, so they can verify the competency of all of the staff in their school who have undertaken the online training.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323528" y="188640"/>
            <a:ext cx="7153275" cy="574675"/>
          </a:xfrm>
        </p:spPr>
        <p:txBody>
          <a:bodyPr>
            <a:noAutofit/>
          </a:bodyPr>
          <a:lstStyle/>
          <a:p>
            <a:pPr algn="l"/>
            <a:r>
              <a:rPr lang="en-AU" sz="3200" b="1" dirty="0"/>
              <a:t>ASCIA Anaphylaxis e-training Cont.</a:t>
            </a:r>
          </a:p>
        </p:txBody>
      </p:sp>
      <p:sp>
        <p:nvSpPr>
          <p:cNvPr id="6146" name="Rectangle 19"/>
          <p:cNvSpPr>
            <a:spLocks noGrp="1" noChangeArrowheads="1"/>
          </p:cNvSpPr>
          <p:nvPr>
            <p:ph type="ftr" sz="quarter" idx="11"/>
          </p:nvPr>
        </p:nvSpPr>
        <p:spPr bwMode="auto">
          <a:xfrm>
            <a:off x="0" y="60960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solidFill>
                <a:srgbClr val="425563"/>
              </a:solidFill>
              <a:latin typeface="Open Sans" pitchFamily="34" charset="0"/>
            </a:endParaRPr>
          </a:p>
        </p:txBody>
      </p:sp>
      <p:pic>
        <p:nvPicPr>
          <p:cNvPr id="7" name="Picture 6"/>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7708" y1="80074" x2="27708" y2="80074"/>
                        <a14:foregroundMark x1="38229" y1="18688" x2="38229" y2="18688"/>
                      </a14:backgroundRemoval>
                    </a14:imgEffect>
                  </a14:imgLayer>
                </a14:imgProps>
              </a:ext>
            </a:extLst>
          </a:blip>
          <a:stretch>
            <a:fillRect/>
          </a:stretch>
        </p:blipFill>
        <p:spPr>
          <a:xfrm>
            <a:off x="6660232" y="2780928"/>
            <a:ext cx="1148707" cy="966828"/>
          </a:xfrm>
          <a:prstGeom prst="rect">
            <a:avLst/>
          </a:prstGeom>
        </p:spPr>
      </p:pic>
      <p:sp>
        <p:nvSpPr>
          <p:cNvPr id="11" name="Right Arrow 10"/>
          <p:cNvSpPr/>
          <p:nvPr/>
        </p:nvSpPr>
        <p:spPr>
          <a:xfrm rot="5400000">
            <a:off x="2429165" y="-908885"/>
            <a:ext cx="1189326" cy="5544616"/>
          </a:xfrm>
          <a:prstGeom prst="rightArrow">
            <a:avLst>
              <a:gd name="adj1" fmla="val 100000"/>
              <a:gd name="adj2" fmla="val 11856"/>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In our school (INSERT NAMES OF STAFF TRAINED TO UNDERTAKE AUTOINJECTOR COMEPETENCY CHECKS) have been trained to undertake autoinjector competency check training.</a:t>
            </a:r>
          </a:p>
        </p:txBody>
      </p:sp>
      <p:sp>
        <p:nvSpPr>
          <p:cNvPr id="12" name="Right Arrow 11"/>
          <p:cNvSpPr/>
          <p:nvPr/>
        </p:nvSpPr>
        <p:spPr>
          <a:xfrm rot="5400000">
            <a:off x="2384477" y="503955"/>
            <a:ext cx="1278702" cy="5544618"/>
          </a:xfrm>
          <a:prstGeom prst="rightArrow">
            <a:avLst>
              <a:gd name="adj1" fmla="val 100000"/>
              <a:gd name="adj2" fmla="val 118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b="1" i="1" dirty="0"/>
              <a:t>ALL </a:t>
            </a:r>
            <a:r>
              <a:rPr lang="en-US" sz="1600" dirty="0"/>
              <a:t>staff are asked to undertake the ASCIA e-training course. </a:t>
            </a:r>
          </a:p>
          <a:p>
            <a:pPr algn="ctr"/>
            <a:r>
              <a:rPr lang="en-US" sz="1600" dirty="0"/>
              <a:t>You will need to have your competency in using an autoinjector tested within 30 days of completing the online course. </a:t>
            </a:r>
          </a:p>
        </p:txBody>
      </p:sp>
      <p:sp>
        <p:nvSpPr>
          <p:cNvPr id="13" name="Right Arrow 12"/>
          <p:cNvSpPr/>
          <p:nvPr/>
        </p:nvSpPr>
        <p:spPr>
          <a:xfrm rot="5400000">
            <a:off x="2051722" y="2420888"/>
            <a:ext cx="2016221" cy="5472610"/>
          </a:xfrm>
          <a:prstGeom prst="rightArrow">
            <a:avLst>
              <a:gd name="adj1" fmla="val 98362"/>
              <a:gd name="adj2" fmla="val 11856"/>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Insert details on how your school will undertake the in-person autoinjector competency checks</a:t>
            </a:r>
            <a:r>
              <a:rPr lang="en-US" sz="1600" dirty="0">
                <a:solidFill>
                  <a:schemeClr val="bg1"/>
                </a:solidFill>
              </a:rPr>
              <a:t>. </a:t>
            </a:r>
          </a:p>
          <a:p>
            <a:pPr algn="ctr"/>
            <a:endParaRPr lang="en-US" sz="1600" i="1" dirty="0">
              <a:solidFill>
                <a:schemeClr val="bg1"/>
              </a:solidFill>
            </a:endParaRPr>
          </a:p>
          <a:p>
            <a:pPr algn="ctr"/>
            <a:r>
              <a:rPr lang="en-US" sz="1600" i="1" dirty="0">
                <a:solidFill>
                  <a:schemeClr val="bg1"/>
                </a:solidFill>
              </a:rPr>
              <a:t>i.e. [School Anaphylaxis Supervisor’s Name] will be undertaking competency checks in the school staff room on [insert date]</a:t>
            </a:r>
          </a:p>
        </p:txBody>
      </p:sp>
      <p:pic>
        <p:nvPicPr>
          <p:cNvPr id="2" name="Picture 1"/>
          <p:cNvPicPr>
            <a:picLocks noChangeAspect="1"/>
          </p:cNvPicPr>
          <p:nvPr/>
        </p:nvPicPr>
        <p:blipFill>
          <a:blip r:embed="rId5">
            <a:duotone>
              <a:schemeClr val="accent2">
                <a:shade val="45000"/>
                <a:satMod val="135000"/>
              </a:schemeClr>
              <a:prstClr val="white"/>
            </a:duotone>
          </a:blip>
          <a:stretch>
            <a:fillRect/>
          </a:stretch>
        </p:blipFill>
        <p:spPr>
          <a:xfrm>
            <a:off x="6804248" y="1412776"/>
            <a:ext cx="864096" cy="784210"/>
          </a:xfrm>
          <a:prstGeom prst="rect">
            <a:avLst/>
          </a:prstGeom>
        </p:spPr>
      </p:pic>
      <p:pic>
        <p:nvPicPr>
          <p:cNvPr id="3" name="Picture 2"/>
          <p:cNvPicPr>
            <a:picLocks noChangeAspect="1"/>
          </p:cNvPicPr>
          <p:nvPr/>
        </p:nvPicPr>
        <p:blipFill>
          <a:blip r:embed="rId6">
            <a:duotone>
              <a:schemeClr val="accent2">
                <a:shade val="45000"/>
                <a:satMod val="135000"/>
              </a:schemeClr>
              <a:prstClr val="white"/>
            </a:duotone>
          </a:blip>
          <a:stretch>
            <a:fillRect/>
          </a:stretch>
        </p:blipFill>
        <p:spPr>
          <a:xfrm>
            <a:off x="6732240" y="4581128"/>
            <a:ext cx="936104" cy="814410"/>
          </a:xfrm>
          <a:prstGeom prst="rect">
            <a:avLst/>
          </a:prstGeom>
        </p:spPr>
      </p:pic>
    </p:spTree>
    <p:extLst>
      <p:ext uri="{BB962C8B-B14F-4D97-AF65-F5344CB8AC3E}">
        <p14:creationId xmlns:p14="http://schemas.microsoft.com/office/powerpoint/2010/main" val="104481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Footer Placeholder 3"/>
          <p:cNvSpPr>
            <a:spLocks noGrp="1"/>
          </p:cNvSpPr>
          <p:nvPr>
            <p:ph type="ftr" sz="quarter" idx="11"/>
          </p:nvPr>
        </p:nvSpPr>
        <p:spPr bwMode="auto">
          <a:xfrm>
            <a:off x="6156176" y="649461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AU" dirty="0" err="1">
                <a:solidFill>
                  <a:srgbClr val="425563"/>
                </a:solidFill>
                <a:latin typeface="Open Sans" pitchFamily="34" charset="0"/>
              </a:rPr>
              <a:t>www.allergy.org.au</a:t>
            </a:r>
            <a:r>
              <a:rPr lang="en-AU" dirty="0">
                <a:solidFill>
                  <a:srgbClr val="425563"/>
                </a:solidFill>
                <a:latin typeface="Open Sans" pitchFamily="34" charset="0"/>
              </a:rPr>
              <a:t>/anaphylaxis</a:t>
            </a:r>
          </a:p>
        </p:txBody>
      </p:sp>
      <p:pic>
        <p:nvPicPr>
          <p:cNvPr id="4" name="Picture 3"/>
          <p:cNvPicPr>
            <a:picLocks noChangeAspect="1"/>
          </p:cNvPicPr>
          <p:nvPr/>
        </p:nvPicPr>
        <p:blipFill>
          <a:blip r:embed="rId3"/>
          <a:stretch>
            <a:fillRect/>
          </a:stretch>
        </p:blipFill>
        <p:spPr>
          <a:xfrm>
            <a:off x="4932040" y="304977"/>
            <a:ext cx="4119736" cy="6161955"/>
          </a:xfrm>
          <a:prstGeom prst="rect">
            <a:avLst/>
          </a:prstGeom>
        </p:spPr>
      </p:pic>
      <p:pic>
        <p:nvPicPr>
          <p:cNvPr id="5" name="Picture 4">
            <a:extLst>
              <a:ext uri="{FF2B5EF4-FFF2-40B4-BE49-F238E27FC236}">
                <a16:creationId xmlns:a16="http://schemas.microsoft.com/office/drawing/2014/main" id="{90ECDE8E-38E2-40F5-AB85-2FDA12048ED7}"/>
              </a:ext>
            </a:extLst>
          </p:cNvPr>
          <p:cNvPicPr>
            <a:picLocks noChangeAspect="1"/>
          </p:cNvPicPr>
          <p:nvPr/>
        </p:nvPicPr>
        <p:blipFill>
          <a:blip r:embed="rId4"/>
          <a:stretch>
            <a:fillRect/>
          </a:stretch>
        </p:blipFill>
        <p:spPr>
          <a:xfrm>
            <a:off x="302204" y="110466"/>
            <a:ext cx="4609298" cy="6550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ooter Placeholder 3"/>
          <p:cNvSpPr>
            <a:spLocks noGrp="1"/>
          </p:cNvSpPr>
          <p:nvPr>
            <p:ph type="ftr" sz="quarter" idx="11"/>
          </p:nvPr>
        </p:nvSpPr>
        <p:spPr bwMode="auto">
          <a:xfrm>
            <a:off x="6156176" y="649461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AU" dirty="0" err="1">
                <a:solidFill>
                  <a:srgbClr val="425563"/>
                </a:solidFill>
                <a:latin typeface="Open Sans" pitchFamily="34" charset="0"/>
              </a:rPr>
              <a:t>www.allergy.org.au</a:t>
            </a:r>
            <a:r>
              <a:rPr lang="en-AU" dirty="0">
                <a:solidFill>
                  <a:srgbClr val="425563"/>
                </a:solidFill>
                <a:latin typeface="Open Sans" pitchFamily="34" charset="0"/>
              </a:rPr>
              <a:t>/anaphylaxis</a:t>
            </a:r>
          </a:p>
        </p:txBody>
      </p:sp>
      <p:pic>
        <p:nvPicPr>
          <p:cNvPr id="4" name="Picture 3">
            <a:extLst>
              <a:ext uri="{FF2B5EF4-FFF2-40B4-BE49-F238E27FC236}">
                <a16:creationId xmlns:a16="http://schemas.microsoft.com/office/drawing/2014/main" id="{2F607DFA-4A29-CC68-9956-B87CD90F906E}"/>
              </a:ext>
            </a:extLst>
          </p:cNvPr>
          <p:cNvPicPr>
            <a:picLocks noChangeAspect="1"/>
          </p:cNvPicPr>
          <p:nvPr/>
        </p:nvPicPr>
        <p:blipFill>
          <a:blip r:embed="rId3"/>
          <a:stretch>
            <a:fillRect/>
          </a:stretch>
        </p:blipFill>
        <p:spPr>
          <a:xfrm>
            <a:off x="339127" y="180020"/>
            <a:ext cx="4643899" cy="6497960"/>
          </a:xfrm>
          <a:prstGeom prst="rect">
            <a:avLst/>
          </a:prstGeom>
        </p:spPr>
      </p:pic>
      <p:pic>
        <p:nvPicPr>
          <p:cNvPr id="6" name="Picture 5">
            <a:extLst>
              <a:ext uri="{FF2B5EF4-FFF2-40B4-BE49-F238E27FC236}">
                <a16:creationId xmlns:a16="http://schemas.microsoft.com/office/drawing/2014/main" id="{96D356C9-D153-CEAB-6A3D-27BAB4BF2787}"/>
              </a:ext>
            </a:extLst>
          </p:cNvPr>
          <p:cNvPicPr>
            <a:picLocks noChangeAspect="1"/>
          </p:cNvPicPr>
          <p:nvPr/>
        </p:nvPicPr>
        <p:blipFill>
          <a:blip r:embed="rId4"/>
          <a:stretch>
            <a:fillRect/>
          </a:stretch>
        </p:blipFill>
        <p:spPr>
          <a:xfrm>
            <a:off x="5049262" y="1618885"/>
            <a:ext cx="3755611" cy="4320480"/>
          </a:xfrm>
          <a:prstGeom prst="rect">
            <a:avLst/>
          </a:prstGeom>
        </p:spPr>
      </p:pic>
    </p:spTree>
    <p:extLst>
      <p:ext uri="{BB962C8B-B14F-4D97-AF65-F5344CB8AC3E}">
        <p14:creationId xmlns:p14="http://schemas.microsoft.com/office/powerpoint/2010/main" val="386529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51520" y="116632"/>
            <a:ext cx="6048672" cy="936625"/>
          </a:xfrm>
        </p:spPr>
        <p:txBody>
          <a:bodyPr>
            <a:normAutofit/>
          </a:bodyPr>
          <a:lstStyle/>
          <a:p>
            <a:pPr algn="l">
              <a:defRPr/>
            </a:pPr>
            <a:r>
              <a:rPr lang="en-AU" sz="2800" b="1" dirty="0"/>
              <a:t>First Aid and Emergency Response</a:t>
            </a:r>
          </a:p>
        </p:txBody>
      </p:sp>
      <p:sp>
        <p:nvSpPr>
          <p:cNvPr id="9220" name="Rectangle 3"/>
          <p:cNvSpPr>
            <a:spLocks noGrp="1" noChangeAspect="1" noChangeArrowheads="1"/>
          </p:cNvSpPr>
          <p:nvPr>
            <p:ph idx="1"/>
          </p:nvPr>
        </p:nvSpPr>
        <p:spPr>
          <a:xfrm>
            <a:off x="899592" y="1700808"/>
            <a:ext cx="7523931" cy="1152127"/>
          </a:xfrm>
          <a:solidFill>
            <a:schemeClr val="accent2">
              <a:lumMod val="20000"/>
              <a:lumOff val="80000"/>
            </a:schemeClr>
          </a:solidFill>
        </p:spPr>
        <p:txBody>
          <a:bodyPr>
            <a:normAutofit/>
          </a:bodyPr>
          <a:lstStyle/>
          <a:p>
            <a:r>
              <a:rPr lang="en-AU" sz="2400" dirty="0">
                <a:solidFill>
                  <a:schemeClr val="bg1">
                    <a:lumMod val="50000"/>
                  </a:schemeClr>
                </a:solidFill>
              </a:rPr>
              <a:t>All staff need to know the school’s Anaphylaxis Policy and Emergency Procedures</a:t>
            </a:r>
          </a:p>
          <a:p>
            <a:pPr>
              <a:spcBef>
                <a:spcPct val="0"/>
              </a:spcBef>
            </a:pPr>
            <a:endParaRPr lang="en-AU" sz="2400" dirty="0">
              <a:solidFill>
                <a:schemeClr val="bg1">
                  <a:lumMod val="50000"/>
                </a:schemeClr>
              </a:solidFill>
            </a:endParaRPr>
          </a:p>
          <a:p>
            <a:pPr marL="0" indent="0" eaLnBrk="1" hangingPunct="1">
              <a:spcBef>
                <a:spcPct val="0"/>
              </a:spcBef>
              <a:buFontTx/>
              <a:buChar char="•"/>
            </a:pPr>
            <a:endParaRPr lang="en-AU" sz="2400" dirty="0">
              <a:solidFill>
                <a:schemeClr val="bg1">
                  <a:lumMod val="50000"/>
                </a:schemeClr>
              </a:solidFill>
            </a:endParaRPr>
          </a:p>
          <a:p>
            <a:pPr marL="0" indent="0"/>
            <a:endParaRPr lang="en-AU" sz="2400" dirty="0">
              <a:solidFill>
                <a:schemeClr val="bg1">
                  <a:lumMod val="50000"/>
                </a:schemeClr>
              </a:solidFill>
            </a:endParaRPr>
          </a:p>
        </p:txBody>
      </p:sp>
      <p:sp>
        <p:nvSpPr>
          <p:cNvPr id="3" name="TextBox 2"/>
          <p:cNvSpPr txBox="1"/>
          <p:nvPr/>
        </p:nvSpPr>
        <p:spPr>
          <a:xfrm>
            <a:off x="886680" y="4725144"/>
            <a:ext cx="7560840" cy="1008112"/>
          </a:xfrm>
          <a:prstGeom prst="rect">
            <a:avLst/>
          </a:prstGeom>
          <a:solidFill>
            <a:schemeClr val="accent2">
              <a:lumMod val="20000"/>
              <a:lumOff val="80000"/>
            </a:schemeClr>
          </a:solidFill>
        </p:spPr>
        <p:txBody>
          <a:bodyPr vert="horz" lIns="91440" tIns="45720" rIns="91440" bIns="45720" rtlCol="0">
            <a:normAutofit/>
          </a:bodyPr>
          <a:lstStyle>
            <a:lvl1pPr marL="342900" indent="-342900" defTabSz="457200" eaLnBrk="1" latinLnBrk="0" hangingPunct="1">
              <a:spcBef>
                <a:spcPct val="20000"/>
              </a:spcBef>
              <a:buFont typeface="Arial"/>
              <a:buChar char="•"/>
              <a:defRPr sz="2400">
                <a:solidFill>
                  <a:schemeClr val="bg1">
                    <a:lumMod val="50000"/>
                  </a:schemeClr>
                </a:solidFill>
                <a:latin typeface="+mn-lt"/>
              </a:defRPr>
            </a:lvl1pPr>
            <a:lvl2pPr marL="742950" indent="-285750" defTabSz="457200" eaLnBrk="1" latinLnBrk="0" hangingPunct="1">
              <a:spcBef>
                <a:spcPct val="20000"/>
              </a:spcBef>
              <a:buFont typeface="Arial"/>
              <a:buChar char="–"/>
              <a:defRPr sz="2800">
                <a:latin typeface="+mn-lt"/>
              </a:defRPr>
            </a:lvl2pPr>
            <a:lvl3pPr marL="1143000" indent="-228600" defTabSz="457200" eaLnBrk="1" latinLnBrk="0" hangingPunct="1">
              <a:spcBef>
                <a:spcPct val="20000"/>
              </a:spcBef>
              <a:buFont typeface="Arial"/>
              <a:buChar char="•"/>
              <a:defRPr sz="2400">
                <a:latin typeface="+mn-lt"/>
              </a:defRPr>
            </a:lvl3pPr>
            <a:lvl4pPr marL="1600200" indent="-228600" defTabSz="457200" eaLnBrk="1" latinLnBrk="0" hangingPunct="1">
              <a:spcBef>
                <a:spcPct val="20000"/>
              </a:spcBef>
              <a:buFont typeface="Arial"/>
              <a:buChar char="–"/>
              <a:defRPr sz="2000">
                <a:latin typeface="+mn-lt"/>
              </a:defRPr>
            </a:lvl4pPr>
            <a:lvl5pPr marL="2057400" indent="-228600" defTabSz="457200" eaLnBrk="1" latinLnBrk="0" hangingPunct="1">
              <a:spcBef>
                <a:spcPct val="20000"/>
              </a:spcBef>
              <a:buFont typeface="Arial"/>
              <a:buChar char="»"/>
              <a:defRPr sz="2000">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AU" dirty="0"/>
              <a:t>Using the adrenaline autoinjector (trainer) devices, practice scenarios requiring treatment</a:t>
            </a:r>
          </a:p>
        </p:txBody>
      </p:sp>
      <p:sp>
        <p:nvSpPr>
          <p:cNvPr id="6" name="TextBox 5"/>
          <p:cNvSpPr txBox="1"/>
          <p:nvPr/>
        </p:nvSpPr>
        <p:spPr>
          <a:xfrm>
            <a:off x="886680" y="3356992"/>
            <a:ext cx="7560840" cy="1008112"/>
          </a:xfrm>
          <a:prstGeom prst="rect">
            <a:avLst/>
          </a:prstGeom>
          <a:solidFill>
            <a:schemeClr val="accent2">
              <a:lumMod val="20000"/>
              <a:lumOff val="80000"/>
            </a:schemeClr>
          </a:solidFill>
        </p:spPr>
        <p:txBody>
          <a:bodyPr vert="horz" lIns="91440" tIns="45720" rIns="91440" bIns="45720" rtlCol="0">
            <a:normAutofit/>
          </a:bodyPr>
          <a:lstStyle>
            <a:lvl1pPr marL="342900" indent="-342900" defTabSz="457200" eaLnBrk="1" latinLnBrk="0" hangingPunct="1">
              <a:spcBef>
                <a:spcPct val="20000"/>
              </a:spcBef>
              <a:buFont typeface="Arial"/>
              <a:buChar char="•"/>
              <a:defRPr sz="2400">
                <a:solidFill>
                  <a:schemeClr val="bg1">
                    <a:lumMod val="50000"/>
                  </a:schemeClr>
                </a:solidFill>
                <a:latin typeface="+mn-lt"/>
              </a:defRPr>
            </a:lvl1pPr>
            <a:lvl2pPr marL="742950" indent="-285750" defTabSz="457200" eaLnBrk="1" latinLnBrk="0" hangingPunct="1">
              <a:spcBef>
                <a:spcPct val="20000"/>
              </a:spcBef>
              <a:buFont typeface="Arial"/>
              <a:buChar char="–"/>
              <a:defRPr sz="2800">
                <a:latin typeface="+mn-lt"/>
              </a:defRPr>
            </a:lvl2pPr>
            <a:lvl3pPr marL="1143000" indent="-228600" defTabSz="457200" eaLnBrk="1" latinLnBrk="0" hangingPunct="1">
              <a:spcBef>
                <a:spcPct val="20000"/>
              </a:spcBef>
              <a:buFont typeface="Arial"/>
              <a:buChar char="•"/>
              <a:defRPr sz="2400">
                <a:latin typeface="+mn-lt"/>
              </a:defRPr>
            </a:lvl3pPr>
            <a:lvl4pPr marL="1600200" indent="-228600" defTabSz="457200" eaLnBrk="1" latinLnBrk="0" hangingPunct="1">
              <a:spcBef>
                <a:spcPct val="20000"/>
              </a:spcBef>
              <a:buFont typeface="Arial"/>
              <a:buChar char="–"/>
              <a:defRPr sz="2000">
                <a:latin typeface="+mn-lt"/>
              </a:defRPr>
            </a:lvl4pPr>
            <a:lvl5pPr marL="2057400" indent="-228600" defTabSz="457200" eaLnBrk="1" latinLnBrk="0" hangingPunct="1">
              <a:spcBef>
                <a:spcPct val="20000"/>
              </a:spcBef>
              <a:buFont typeface="Arial"/>
              <a:buChar char="»"/>
              <a:defRPr sz="2000">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AU" dirty="0"/>
              <a:t>The student’s ASCIA Action Plan For Anaphylaxis must be followed if responding to an anaphylactic reaction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6"/>
          <p:cNvSpPr>
            <a:spLocks noGrp="1"/>
          </p:cNvSpPr>
          <p:nvPr>
            <p:ph idx="4294967295"/>
          </p:nvPr>
        </p:nvSpPr>
        <p:spPr>
          <a:xfrm>
            <a:off x="285750" y="1196975"/>
            <a:ext cx="8858250" cy="6264473"/>
          </a:xfrm>
        </p:spPr>
        <p:txBody>
          <a:bodyPr>
            <a:normAutofit fontScale="62500" lnSpcReduction="20000"/>
          </a:bodyPr>
          <a:lstStyle/>
          <a:p>
            <a:pPr marL="3683000" indent="-3683000" eaLnBrk="1" hangingPunct="1">
              <a:buNone/>
              <a:tabLst>
                <a:tab pos="3683000" algn="l"/>
              </a:tabLst>
            </a:pPr>
            <a:endParaRPr lang="en-AU" sz="2000" b="1" dirty="0">
              <a:solidFill>
                <a:schemeClr val="accent2"/>
              </a:solidFill>
            </a:endParaRPr>
          </a:p>
          <a:p>
            <a:pPr marL="3683000" indent="-3683000" eaLnBrk="1" hangingPunct="1">
              <a:buNone/>
              <a:tabLst>
                <a:tab pos="3683000" algn="l"/>
              </a:tabLst>
            </a:pPr>
            <a:endParaRPr lang="en-AU" sz="2000" b="1" dirty="0">
              <a:solidFill>
                <a:schemeClr val="accent2"/>
              </a:solidFill>
            </a:endParaRPr>
          </a:p>
          <a:p>
            <a:pPr marL="3683000" indent="-3683000" eaLnBrk="1" hangingPunct="1">
              <a:buNone/>
              <a:tabLst>
                <a:tab pos="3683000" algn="l"/>
              </a:tabLst>
            </a:pPr>
            <a:r>
              <a:rPr lang="en-AU" sz="2000" b="1" dirty="0">
                <a:solidFill>
                  <a:schemeClr val="accent2"/>
                </a:solidFill>
              </a:rPr>
              <a:t>Anaphylaxis Policy and Guidelines:</a:t>
            </a:r>
            <a:r>
              <a:rPr lang="en-AU" sz="2000" b="1" dirty="0"/>
              <a:t> </a:t>
            </a:r>
            <a:r>
              <a:rPr lang="en-AU" sz="2000" dirty="0"/>
              <a:t>	published by Department of Education &amp; Training at:</a:t>
            </a:r>
          </a:p>
          <a:p>
            <a:pPr marL="3683000" indent="-3683000">
              <a:buNone/>
              <a:tabLst>
                <a:tab pos="3683000" algn="l"/>
              </a:tabLst>
            </a:pPr>
            <a:r>
              <a:rPr lang="en-AU" sz="2000" dirty="0"/>
              <a:t>	</a:t>
            </a:r>
            <a:r>
              <a:rPr lang="en-AU" sz="2000" dirty="0">
                <a:hlinkClick r:id="rId3"/>
              </a:rPr>
              <a:t>https://www2.education.vic.gov.au/pal/anaphylaxis/policy</a:t>
            </a:r>
            <a:endParaRPr lang="en-US" sz="2000" dirty="0"/>
          </a:p>
          <a:p>
            <a:pPr marL="3683000" indent="-3683000" eaLnBrk="1" hangingPunct="1">
              <a:buNone/>
              <a:tabLst>
                <a:tab pos="3683000" algn="l"/>
              </a:tabLst>
            </a:pPr>
            <a:endParaRPr lang="en-AU" sz="2000" b="1" dirty="0">
              <a:solidFill>
                <a:schemeClr val="accent2"/>
              </a:solidFill>
            </a:endParaRPr>
          </a:p>
          <a:p>
            <a:pPr marL="3683000" indent="-3683000" eaLnBrk="1" hangingPunct="1">
              <a:buNone/>
              <a:tabLst>
                <a:tab pos="3683000" algn="l"/>
              </a:tabLst>
            </a:pPr>
            <a:endParaRPr lang="en-AU" sz="2000" b="1" dirty="0">
              <a:solidFill>
                <a:schemeClr val="accent2"/>
              </a:solidFill>
            </a:endParaRPr>
          </a:p>
          <a:p>
            <a:pPr marL="3683000" indent="-3683000" eaLnBrk="1" hangingPunct="1">
              <a:buNone/>
              <a:tabLst>
                <a:tab pos="3683000" algn="l"/>
              </a:tabLst>
            </a:pPr>
            <a:r>
              <a:rPr lang="en-AU" sz="2000" b="1" dirty="0">
                <a:solidFill>
                  <a:schemeClr val="accent2"/>
                </a:solidFill>
              </a:rPr>
              <a:t>Anaphylaxis Advisory Support Line:</a:t>
            </a:r>
            <a:r>
              <a:rPr lang="en-AU" sz="2000" b="1" dirty="0">
                <a:solidFill>
                  <a:schemeClr val="folHlink"/>
                </a:solidFill>
              </a:rPr>
              <a:t>  </a:t>
            </a:r>
            <a:r>
              <a:rPr lang="en-AU" sz="2000" dirty="0">
                <a:solidFill>
                  <a:schemeClr val="folHlink"/>
                </a:solidFill>
              </a:rPr>
              <a:t>	</a:t>
            </a:r>
            <a:r>
              <a:rPr lang="en-AU" sz="2000" dirty="0"/>
              <a:t>1300 725 911 or 93454235</a:t>
            </a:r>
          </a:p>
          <a:p>
            <a:pPr marL="3683000" indent="-3683000" eaLnBrk="1" hangingPunct="1">
              <a:buNone/>
              <a:tabLst>
                <a:tab pos="3683000" algn="l"/>
              </a:tabLst>
            </a:pPr>
            <a:r>
              <a:rPr lang="en-AU" sz="2000" dirty="0"/>
              <a:t>	</a:t>
            </a:r>
            <a:r>
              <a:rPr lang="en-AU" sz="2000" dirty="0">
                <a:hlinkClick r:id="rId4"/>
              </a:rPr>
              <a:t>anaphylaxisadviceline@rch.org.au</a:t>
            </a:r>
            <a:endParaRPr lang="en-AU" sz="2000" dirty="0"/>
          </a:p>
          <a:p>
            <a:pPr marL="3683000" indent="-3683000" algn="ctr">
              <a:buNone/>
              <a:tabLst>
                <a:tab pos="3683000" algn="l"/>
              </a:tabLst>
            </a:pPr>
            <a:endParaRPr lang="en-AU" sz="2000" dirty="0"/>
          </a:p>
          <a:p>
            <a:pPr marL="3683000" indent="-3683000">
              <a:buNone/>
              <a:tabLst>
                <a:tab pos="3683000" algn="l"/>
              </a:tabLst>
            </a:pPr>
            <a:endParaRPr lang="en-AU" sz="2000" b="1" dirty="0">
              <a:solidFill>
                <a:srgbClr val="C0504D"/>
              </a:solidFill>
            </a:endParaRPr>
          </a:p>
          <a:p>
            <a:pPr marL="3683000" indent="-3683000">
              <a:buNone/>
              <a:tabLst>
                <a:tab pos="3683000" algn="l"/>
              </a:tabLst>
            </a:pPr>
            <a:r>
              <a:rPr lang="en-AU" sz="2000" b="1" dirty="0">
                <a:solidFill>
                  <a:srgbClr val="C0504D"/>
                </a:solidFill>
              </a:rPr>
              <a:t>ASCIA Action Plans for Anaphylaxis:  </a:t>
            </a:r>
            <a:r>
              <a:rPr lang="en-AU" sz="2000" dirty="0">
                <a:solidFill>
                  <a:srgbClr val="C0504D"/>
                </a:solidFill>
              </a:rPr>
              <a:t>	</a:t>
            </a:r>
            <a:r>
              <a:rPr lang="en-AU" sz="2000" dirty="0"/>
              <a:t>can be downloaded from the ASCIA </a:t>
            </a:r>
          </a:p>
          <a:p>
            <a:pPr marL="3683000" indent="-3683000">
              <a:buNone/>
              <a:tabLst>
                <a:tab pos="3683000" algn="l"/>
              </a:tabLst>
            </a:pPr>
            <a:r>
              <a:rPr lang="en-AU" sz="2000" dirty="0"/>
              <a:t>	website:  </a:t>
            </a:r>
            <a:r>
              <a:rPr lang="en-AU" sz="2000" dirty="0">
                <a:hlinkClick r:id="rId5"/>
              </a:rPr>
              <a:t>http://www.allergy.org.au/hp/anaphylaxis/ascia-action-plan-for-anaphylaxis </a:t>
            </a:r>
            <a:endParaRPr lang="en-AU" sz="2000" dirty="0"/>
          </a:p>
          <a:p>
            <a:pPr marL="3683000" indent="-3683000">
              <a:buNone/>
              <a:tabLst>
                <a:tab pos="3683000" algn="l"/>
              </a:tabLst>
            </a:pPr>
            <a:endParaRPr lang="en-AU" sz="2000" dirty="0"/>
          </a:p>
          <a:p>
            <a:pPr marL="3683000" indent="-3683000">
              <a:buNone/>
              <a:tabLst>
                <a:tab pos="3683000" algn="l"/>
              </a:tabLst>
            </a:pPr>
            <a:r>
              <a:rPr lang="en-AU" sz="2000" dirty="0"/>
              <a:t>	</a:t>
            </a:r>
          </a:p>
          <a:p>
            <a:pPr marL="3683000" indent="-3683000">
              <a:buNone/>
              <a:tabLst>
                <a:tab pos="3683000" algn="l"/>
              </a:tabLst>
            </a:pPr>
            <a:r>
              <a:rPr lang="en-AU" sz="2000" b="1" dirty="0">
                <a:solidFill>
                  <a:srgbClr val="C0504D"/>
                </a:solidFill>
              </a:rPr>
              <a:t>ASCIA Action Plans e-Training Course for </a:t>
            </a:r>
          </a:p>
          <a:p>
            <a:pPr marL="3683000" indent="-3683000">
              <a:buNone/>
              <a:tabLst>
                <a:tab pos="3683000" algn="l"/>
              </a:tabLst>
            </a:pPr>
            <a:r>
              <a:rPr lang="en-AU" sz="2000" b="1" dirty="0">
                <a:solidFill>
                  <a:srgbClr val="C0504D"/>
                </a:solidFill>
              </a:rPr>
              <a:t>Victoria Schools: 	</a:t>
            </a:r>
            <a:r>
              <a:rPr lang="en-AU" sz="2000" u="sng" dirty="0">
                <a:hlinkClick r:id="rId6"/>
              </a:rPr>
              <a:t>https://etrainingvic.allergy.org.au</a:t>
            </a:r>
            <a:endParaRPr lang="en-AU" sz="2000" dirty="0"/>
          </a:p>
          <a:p>
            <a:pPr marL="3683000" indent="-3683000" eaLnBrk="1" hangingPunct="1">
              <a:buNone/>
              <a:tabLst>
                <a:tab pos="3683000" algn="l"/>
              </a:tabLst>
            </a:pPr>
            <a:endParaRPr lang="en-AU" sz="2000" dirty="0"/>
          </a:p>
          <a:p>
            <a:pPr marL="3683000" indent="-3683000" eaLnBrk="1" hangingPunct="1">
              <a:buNone/>
              <a:tabLst>
                <a:tab pos="3683000" algn="l"/>
              </a:tabLst>
            </a:pPr>
            <a:endParaRPr lang="en-AU" sz="2000" dirty="0"/>
          </a:p>
          <a:p>
            <a:pPr marL="3683000" indent="-3683000">
              <a:buNone/>
              <a:tabLst>
                <a:tab pos="3683000" algn="l"/>
              </a:tabLst>
            </a:pPr>
            <a:r>
              <a:rPr lang="en-AU" sz="2000" b="1" dirty="0">
                <a:solidFill>
                  <a:srgbClr val="C0504D"/>
                </a:solidFill>
              </a:rPr>
              <a:t>Department of Allergy &amp; Immunology,</a:t>
            </a:r>
          </a:p>
          <a:p>
            <a:pPr marL="3683000" indent="-3683000">
              <a:buNone/>
              <a:tabLst>
                <a:tab pos="3683000" algn="l"/>
              </a:tabLst>
            </a:pPr>
            <a:r>
              <a:rPr lang="en-AU" sz="2000" b="1" dirty="0">
                <a:solidFill>
                  <a:srgbClr val="C0504D"/>
                </a:solidFill>
              </a:rPr>
              <a:t>Royal Children’s Hospital:  </a:t>
            </a:r>
            <a:r>
              <a:rPr lang="en-AU" sz="2000" dirty="0">
                <a:solidFill>
                  <a:srgbClr val="C0504D"/>
                </a:solidFill>
              </a:rPr>
              <a:t>           	</a:t>
            </a:r>
            <a:r>
              <a:rPr lang="en-AU" sz="2000" dirty="0">
                <a:hlinkClick r:id="rId7"/>
              </a:rPr>
              <a:t>www.rch.org.au</a:t>
            </a:r>
            <a:r>
              <a:rPr lang="en-AU" sz="2000" u="sng" dirty="0">
                <a:hlinkClick r:id="rId7"/>
              </a:rPr>
              <a:t>/allergy</a:t>
            </a:r>
            <a:r>
              <a:rPr lang="en-AU" sz="2000" dirty="0"/>
              <a:t> </a:t>
            </a:r>
          </a:p>
          <a:p>
            <a:pPr marL="3683000" indent="-3683000" eaLnBrk="1" hangingPunct="1">
              <a:buNone/>
              <a:tabLst>
                <a:tab pos="3683000" algn="l"/>
              </a:tabLst>
            </a:pPr>
            <a:endParaRPr lang="en-AU" sz="2000" dirty="0"/>
          </a:p>
          <a:p>
            <a:pPr marL="3683000" indent="-3683000" eaLnBrk="1" hangingPunct="1">
              <a:buNone/>
              <a:tabLst>
                <a:tab pos="3683000" algn="l"/>
              </a:tabLst>
            </a:pPr>
            <a:endParaRPr lang="en-AU" sz="2000" dirty="0"/>
          </a:p>
          <a:p>
            <a:pPr marL="3683000" indent="-3683000" eaLnBrk="1" hangingPunct="1">
              <a:buNone/>
              <a:tabLst>
                <a:tab pos="3683000" algn="l"/>
              </a:tabLst>
            </a:pPr>
            <a:endParaRPr lang="en-AU" sz="2000" dirty="0"/>
          </a:p>
          <a:p>
            <a:pPr marL="3683000" indent="-3683000" eaLnBrk="1" hangingPunct="1">
              <a:buNone/>
              <a:tabLst>
                <a:tab pos="3683000" algn="l"/>
              </a:tabLst>
            </a:pPr>
            <a:r>
              <a:rPr lang="en-AU" sz="2000" b="1" dirty="0">
                <a:solidFill>
                  <a:srgbClr val="C0504D"/>
                </a:solidFill>
              </a:rPr>
              <a:t>Allergy &amp; Anaphylaxis Australia </a:t>
            </a:r>
            <a:r>
              <a:rPr lang="en-AU" sz="2000" b="1" dirty="0" err="1">
                <a:solidFill>
                  <a:srgbClr val="C0504D"/>
                </a:solidFill>
              </a:rPr>
              <a:t>Inc</a:t>
            </a:r>
            <a:r>
              <a:rPr lang="en-AU" sz="2000" b="1" dirty="0">
                <a:solidFill>
                  <a:srgbClr val="C0504D"/>
                </a:solidFill>
              </a:rPr>
              <a:t>:</a:t>
            </a:r>
            <a:r>
              <a:rPr lang="en-AU" sz="2000" b="1" dirty="0">
                <a:solidFill>
                  <a:srgbClr val="FFFF00"/>
                </a:solidFill>
              </a:rPr>
              <a:t> 	</a:t>
            </a:r>
            <a:r>
              <a:rPr lang="en-AU" sz="2000" dirty="0"/>
              <a:t>website or phone line support  1300 728 000 or </a:t>
            </a:r>
            <a:r>
              <a:rPr lang="en-AU" sz="2000" u="sng" dirty="0">
                <a:hlinkClick r:id="rId8"/>
              </a:rPr>
              <a:t>www.allergyfacts.org.au</a:t>
            </a:r>
            <a:r>
              <a:rPr lang="en-AU" sz="2000" dirty="0"/>
              <a:t> </a:t>
            </a:r>
          </a:p>
          <a:p>
            <a:pPr marL="3683000" indent="-3683000" eaLnBrk="1" hangingPunct="1">
              <a:tabLst>
                <a:tab pos="3683000" algn="l"/>
              </a:tabLst>
            </a:pPr>
            <a:endParaRPr lang="en-AU" sz="2000" dirty="0"/>
          </a:p>
          <a:p>
            <a:pPr marL="3683000" indent="-3683000">
              <a:buFont typeface="Zapf Dingbats"/>
              <a:buNone/>
              <a:tabLst>
                <a:tab pos="3683000" algn="l"/>
              </a:tabLst>
            </a:pPr>
            <a:r>
              <a:rPr lang="en-AU" sz="2000" dirty="0"/>
              <a:t> </a:t>
            </a:r>
          </a:p>
          <a:p>
            <a:endParaRPr lang="en-AU" sz="2000" dirty="0"/>
          </a:p>
          <a:p>
            <a:pPr eaLnBrk="1" hangingPunct="1">
              <a:buFont typeface="Zapf Dingbats"/>
              <a:buNone/>
            </a:pPr>
            <a:r>
              <a:rPr lang="en-US" sz="2000" dirty="0"/>
              <a:t>	</a:t>
            </a:r>
          </a:p>
        </p:txBody>
      </p:sp>
      <p:sp>
        <p:nvSpPr>
          <p:cNvPr id="10244" name="Slide Number Placeholder 4"/>
          <p:cNvSpPr txBox="1">
            <a:spLocks noGrp="1"/>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AU" sz="1200">
                <a:solidFill>
                  <a:srgbClr val="FFFFFF"/>
                </a:solidFill>
                <a:latin typeface="Trebuchet MS" pitchFamily="34" charset="0"/>
              </a:rPr>
              <a:t>Slide 5.10</a:t>
            </a:r>
          </a:p>
        </p:txBody>
      </p:sp>
      <p:sp>
        <p:nvSpPr>
          <p:cNvPr id="10245" name="Text Box 10"/>
          <p:cNvSpPr txBox="1">
            <a:spLocks noChangeArrowheads="1"/>
          </p:cNvSpPr>
          <p:nvPr/>
        </p:nvSpPr>
        <p:spPr bwMode="auto">
          <a:xfrm>
            <a:off x="179512" y="188640"/>
            <a:ext cx="763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2400" b="1" dirty="0">
                <a:solidFill>
                  <a:srgbClr val="FFFFFF"/>
                </a:solidFill>
              </a:rPr>
              <a:t>On-going support and training resources</a:t>
            </a:r>
            <a:endParaRPr lang="en-US" sz="2400" b="1" dirty="0">
              <a:solidFill>
                <a:srgbClr val="FFFFFF"/>
              </a:solidFill>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837B29B15B0F4C8E944F501DC9554C" ma:contentTypeVersion="3" ma:contentTypeDescription="Create a new document." ma:contentTypeScope="" ma:versionID="742c1b615d1c85084ac60a45f7d4878e">
  <xsd:schema xmlns:xsd="http://www.w3.org/2001/XMLSchema" xmlns:xs="http://www.w3.org/2001/XMLSchema" xmlns:p="http://schemas.microsoft.com/office/2006/metadata/properties" xmlns:ns2="bb5ce4db-eb21-467d-b968-528655912a38" targetNamespace="http://schemas.microsoft.com/office/2006/metadata/properties" ma:root="true" ma:fieldsID="16d0a27a9a6b576d2aff482f8eb37c1a" ns2:_="">
    <xsd:import namespace="bb5ce4db-eb21-467d-b968-528655912a38"/>
    <xsd:element name="properties">
      <xsd:complexType>
        <xsd:sequence>
          <xsd:element name="documentManagement">
            <xsd:complexType>
              <xsd:all>
                <xsd:element ref="ns2:Topic"/>
                <xsd:element ref="ns2: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ce4db-eb21-467d-b968-528655912a38" elementFormDefault="qualified">
    <xsd:import namespace="http://schemas.microsoft.com/office/2006/documentManagement/types"/>
    <xsd:import namespace="http://schemas.microsoft.com/office/infopath/2007/PartnerControls"/>
    <xsd:element name="Topic" ma:index="8" ma:displayName="Topic" ma:list="{be22996b-4de5-44e4-8aae-d6a5ca3a4d30}" ma:internalName="Topic" ma:showField="Title">
      <xsd:simpleType>
        <xsd:restriction base="dms:Lookup"/>
      </xsd:simpleType>
    </xsd:element>
    <xsd:element name="Expired" ma:index="10" nillable="true" ma:displayName="Expired" ma:default="0" ma:internalName="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bb5ce4db-eb21-467d-b968-528655912a38">13</Topic>
    <Expired xmlns="bb5ce4db-eb21-467d-b968-528655912a38">false</Expired>
  </documentManagement>
</p:properties>
</file>

<file path=customXml/itemProps1.xml><?xml version="1.0" encoding="utf-8"?>
<ds:datastoreItem xmlns:ds="http://schemas.openxmlformats.org/officeDocument/2006/customXml" ds:itemID="{B78FAFD7-E8EA-4134-B30F-778E9D907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5ce4db-eb21-467d-b968-528655912a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D70DB-A6F5-4F48-910C-F73E2F24156E}">
  <ds:schemaRefs>
    <ds:schemaRef ds:uri="http://schemas.microsoft.com/sharepoint/v3/contenttype/forms"/>
  </ds:schemaRefs>
</ds:datastoreItem>
</file>

<file path=customXml/itemProps3.xml><?xml version="1.0" encoding="utf-8"?>
<ds:datastoreItem xmlns:ds="http://schemas.openxmlformats.org/officeDocument/2006/customXml" ds:itemID="{469890B1-8DFC-45E3-9521-DD18CEBE9CB0}">
  <ds:schemaRefs>
    <ds:schemaRef ds:uri="http://purl.org/dc/dcmitype/"/>
    <ds:schemaRef ds:uri="http://purl.org/dc/elements/1.1/"/>
    <ds:schemaRef ds:uri="http://schemas.microsoft.com/office/2006/documentManagement/types"/>
    <ds:schemaRef ds:uri="http://www.w3.org/XML/1998/namespace"/>
    <ds:schemaRef ds:uri="http://schemas.microsoft.com/sharepoint/v4"/>
    <ds:schemaRef ds:uri="http://schemas.microsoft.com/office/infopath/2007/PartnerControls"/>
    <ds:schemaRef ds:uri="http://schemas.openxmlformats.org/package/2006/metadata/core-properties"/>
    <ds:schemaRef ds:uri="http://schemas.microsoft.com/office/2006/metadata/properties"/>
    <ds:schemaRef ds:uri="http://schemas.microsoft.com/Sharepoint/v3"/>
    <ds:schemaRef ds:uri="0dd5956c-b7b5-49f1-8ff5-80577e215ba8"/>
    <ds:schemaRef ds:uri="http://schemas.microsoft.com/sharepoint/v3"/>
    <ds:schemaRef ds:uri="http://purl.org/dc/terms/"/>
    <ds:schemaRef ds:uri="bb5ce4db-eb21-467d-b968-528655912a38"/>
  </ds:schemaRefs>
</ds:datastoreItem>
</file>

<file path=docProps/app.xml><?xml version="1.0" encoding="utf-8"?>
<Properties xmlns="http://schemas.openxmlformats.org/officeDocument/2006/extended-properties" xmlns:vt="http://schemas.openxmlformats.org/officeDocument/2006/docPropsVTypes">
  <Template/>
  <TotalTime>2780</TotalTime>
  <Words>1941</Words>
  <Application>Microsoft Office PowerPoint</Application>
  <PresentationFormat>On-screen Show (4:3)</PresentationFormat>
  <Paragraphs>161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Helvetica</vt:lpstr>
      <vt:lpstr>Open Sans</vt:lpstr>
      <vt:lpstr>Trebuchet MS</vt:lpstr>
      <vt:lpstr>Wingdings</vt:lpstr>
      <vt:lpstr>Zapf Dingbats</vt:lpstr>
      <vt:lpstr>1_Office Theme</vt:lpstr>
      <vt:lpstr>PowerPoint Presentation</vt:lpstr>
      <vt:lpstr>(Insert name of school)</vt:lpstr>
      <vt:lpstr>Signs &amp; symptoms of anaphylaxis</vt:lpstr>
      <vt:lpstr>ASICA Anaphylaxis e-training</vt:lpstr>
      <vt:lpstr>ASCIA Anaphylaxis e-training Cont.</vt:lpstr>
      <vt:lpstr>PowerPoint Presentation</vt:lpstr>
      <vt:lpstr>PowerPoint Presentation</vt:lpstr>
      <vt:lpstr>First Aid and Emergency Response</vt:lpstr>
      <vt:lpstr>PowerPoint Presentation</vt:lpstr>
    </vt:vector>
  </TitlesOfParts>
  <Company>The Royal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Lucien Stals</dc:creator>
  <cp:lastModifiedBy>Marc Crilly</cp:lastModifiedBy>
  <cp:revision>114</cp:revision>
  <cp:lastPrinted>2016-03-07T23:39:19Z</cp:lastPrinted>
  <dcterms:created xsi:type="dcterms:W3CDTF">2011-11-30T05:26:09Z</dcterms:created>
  <dcterms:modified xsi:type="dcterms:W3CDTF">2025-04-22T05:02:36Z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0x0101008D837B29B15B0F4C8E944F501DC9554C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y fmtid="{D5CDD505-2E9C-101B-9397-08002B2CF9AE}" pid="7" name="Order">
    <vt:r8>1826800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y fmtid="{D5CDD505-2E9C-101B-9397-08002B2CF9AE}" pid="11" name="RoutingRuleDescription">
    <vt:lpwstr/>
  </property>
  <property fmtid="{D5CDD505-2E9C-101B-9397-08002B2CF9AE}" pid="12" name="DET_EDRMS_RCS">
    <vt:lpwstr>3;#13.1.1 Outward Facing Policy|c167ca3e-8c60-41a9-853e-4dd20761c000</vt:lpwstr>
  </property>
  <property fmtid="{D5CDD505-2E9C-101B-9397-08002B2CF9AE}" pid="13" name="DET_EDRMS_BusUnit">
    <vt:lpwstr/>
  </property>
  <property fmtid="{D5CDD505-2E9C-101B-9397-08002B2CF9AE}" pid="14" name="DET_EDRMS_SecClass">
    <vt:lpwstr/>
  </property>
  <property fmtid="{D5CDD505-2E9C-101B-9397-08002B2CF9AE}" pid="15" name="RecordPoint_WorkflowType">
    <vt:lpwstr>ActiveSubmitStub</vt:lpwstr>
  </property>
  <property fmtid="{D5CDD505-2E9C-101B-9397-08002B2CF9AE}" pid="16" name="RecordPoint_ActiveItemWebId">
    <vt:lpwstr>{0dd5956c-b7b5-49f1-8ff5-80577e215ba8}</vt:lpwstr>
  </property>
  <property fmtid="{D5CDD505-2E9C-101B-9397-08002B2CF9AE}" pid="17" name="RecordPoint_ActiveItemSiteId">
    <vt:lpwstr>{d059aedc-a4fb-466c-9dc3-e51a15d29851}</vt:lpwstr>
  </property>
  <property fmtid="{D5CDD505-2E9C-101B-9397-08002B2CF9AE}" pid="18" name="RecordPoint_ActiveItemListId">
    <vt:lpwstr>{380e1166-1416-4078-8c4b-83735121e546}</vt:lpwstr>
  </property>
  <property fmtid="{D5CDD505-2E9C-101B-9397-08002B2CF9AE}" pid="19" name="RecordPoint_ActiveItemUniqueId">
    <vt:lpwstr>{f2284d00-5734-4dae-aacd-1937fd649159}</vt:lpwstr>
  </property>
  <property fmtid="{D5CDD505-2E9C-101B-9397-08002B2CF9AE}" pid="20" name="RecordPoint_RecordNumberSubmitted">
    <vt:lpwstr>R20220593220</vt:lpwstr>
  </property>
  <property fmtid="{D5CDD505-2E9C-101B-9397-08002B2CF9AE}" pid="21" name="RecordPoint_SubmissionCompleted">
    <vt:lpwstr>2022-11-11T12:35:26.6151657+11:00</vt:lpwstr>
  </property>
  <property fmtid="{D5CDD505-2E9C-101B-9397-08002B2CF9AE}" pid="22" name="RecordPoint_SubmissionDate">
    <vt:lpwstr/>
  </property>
  <property fmtid="{D5CDD505-2E9C-101B-9397-08002B2CF9AE}" pid="23" name="RecordPoint_ActiveItemMoved">
    <vt:lpwstr/>
  </property>
  <property fmtid="{D5CDD505-2E9C-101B-9397-08002B2CF9AE}" pid="24" name="RecordPoint_RecordFormat">
    <vt:lpwstr/>
  </property>
  <property fmtid="{D5CDD505-2E9C-101B-9397-08002B2CF9AE}" pid="25" name="DET_EDRMS_RCSTaxHTField0">
    <vt:lpwstr>13.1.1 Outward Facing Policy|c167ca3e-8c60-41a9-853e-4dd20761c000</vt:lpwstr>
  </property>
  <property fmtid="{D5CDD505-2E9C-101B-9397-08002B2CF9AE}" pid="26" name="DET_EDRMS_SecClassTaxHTField0">
    <vt:lpwstr/>
  </property>
  <property fmtid="{D5CDD505-2E9C-101B-9397-08002B2CF9AE}" pid="27" name="DET_EDRMS_BusUnitTaxHTField0">
    <vt:lpwstr/>
  </property>
</Properties>
</file>